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omments/modernComment_10F_AA83DE0B.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74" r:id="rId3"/>
    <p:sldId id="258" r:id="rId4"/>
    <p:sldId id="273" r:id="rId5"/>
    <p:sldId id="261" r:id="rId6"/>
    <p:sldId id="276" r:id="rId7"/>
    <p:sldId id="275" r:id="rId8"/>
    <p:sldId id="271" r:id="rId9"/>
    <p:sldId id="277" r:id="rId10"/>
    <p:sldId id="278" r:id="rId11"/>
    <p:sldId id="265" r:id="rId12"/>
    <p:sldId id="279" r:id="rId13"/>
    <p:sldId id="268" r:id="rId14"/>
  </p:sldIdLst>
  <p:sldSz cx="18288000" cy="10287000"/>
  <p:notesSz cx="6858000" cy="9144000"/>
  <p:embeddedFontLst>
    <p:embeddedFont>
      <p:font typeface="Aptos Black" panose="020B0004020202020204" pitchFamily="34" charset="0"/>
      <p:bold r:id="rId16"/>
      <p:italic r:id="rId17"/>
      <p:boldItalic r:id="rId18"/>
    </p:embeddedFont>
    <p:embeddedFont>
      <p:font typeface="Arial Bold" panose="020B0802020202020204" pitchFamily="34" charset="77"/>
      <p:regular r:id="rId19"/>
      <p:bold r:id="rId20"/>
    </p:embeddedFont>
    <p:embeddedFont>
      <p:font typeface="Arial Bold Italics" panose="020B0802020202090204" pitchFamily="34" charset="77"/>
      <p:regular r:id="rId21"/>
      <p:bold r:id="rId22"/>
      <p:italic r:id="rId23"/>
      <p:boldItalic r:id="rId24"/>
    </p:embeddedFont>
    <p:embeddedFont>
      <p:font typeface="Arial Italics" panose="020B0502020202090204" pitchFamily="34" charset="77"/>
      <p:regular r:id="rId25"/>
      <p:italic r:id="rId26"/>
    </p:embeddedFont>
    <p:embeddedFont>
      <p:font typeface="Open Sans" panose="020B060603050402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E07E04-ACE2-A4BC-DC3D-B788AC7B8227}" name="Mirza, Mansha Parven" initials="MP" userId="S::mmirza2@uic.edu::4296a293-410a-4c3b-852a-68e85d40fa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5" autoAdjust="0"/>
    <p:restoredTop sz="61777" autoAdjust="0"/>
  </p:normalViewPr>
  <p:slideViewPr>
    <p:cSldViewPr>
      <p:cViewPr>
        <p:scale>
          <a:sx n="50" d="100"/>
          <a:sy n="50" d="100"/>
        </p:scale>
        <p:origin x="94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microsoft.com/office/2018/10/relationships/authors" Target="authors.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Think about death</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White</c:v>
                </c:pt>
                <c:pt idx="1">
                  <c:v>Black</c:v>
                </c:pt>
                <c:pt idx="2">
                  <c:v>Hispanic</c:v>
                </c:pt>
                <c:pt idx="3">
                  <c:v>AAPI</c:v>
                </c:pt>
              </c:strCache>
            </c:strRef>
          </c:cat>
          <c:val>
            <c:numRef>
              <c:f>Sheet1!$B$2:$B$5</c:f>
              <c:numCache>
                <c:formatCode>0%</c:formatCode>
                <c:ptCount val="4"/>
                <c:pt idx="0">
                  <c:v>0.24</c:v>
                </c:pt>
                <c:pt idx="1">
                  <c:v>0.27</c:v>
                </c:pt>
                <c:pt idx="2">
                  <c:v>0.36</c:v>
                </c:pt>
                <c:pt idx="3">
                  <c:v>0.41</c:v>
                </c:pt>
              </c:numCache>
            </c:numRef>
          </c:val>
          <c:extLst>
            <c:ext xmlns:c16="http://schemas.microsoft.com/office/drawing/2014/chart" uri="{C3380CC4-5D6E-409C-BE32-E72D297353CC}">
              <c16:uniqueId val="{00000000-D3E3-4434-AF08-C8BE6364C4CF}"/>
            </c:ext>
          </c:extLst>
        </c:ser>
        <c:ser>
          <c:idx val="1"/>
          <c:order val="1"/>
          <c:tx>
            <c:strRef>
              <c:f>Sheet1!$C$1</c:f>
              <c:strCache>
                <c:ptCount val="1"/>
                <c:pt idx="0">
                  <c:v>Have a documented ACP</c:v>
                </c:pt>
              </c:strCache>
            </c:strRef>
          </c:tx>
          <c:spPr>
            <a:solidFill>
              <a:schemeClr val="accent2"/>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D3E3-4434-AF08-C8BE6364C4CF}"/>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4-D3E3-4434-AF08-C8BE6364C4CF}"/>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D3E3-4434-AF08-C8BE6364C4CF}"/>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6-D3E3-4434-AF08-C8BE6364C4C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White</c:v>
                </c:pt>
                <c:pt idx="1">
                  <c:v>Black</c:v>
                </c:pt>
                <c:pt idx="2">
                  <c:v>Hispanic</c:v>
                </c:pt>
                <c:pt idx="3">
                  <c:v>AAPI</c:v>
                </c:pt>
              </c:strCache>
            </c:strRef>
          </c:cat>
          <c:val>
            <c:numRef>
              <c:f>Sheet1!$C$2:$C$5</c:f>
              <c:numCache>
                <c:formatCode>0%</c:formatCode>
                <c:ptCount val="4"/>
                <c:pt idx="0">
                  <c:v>0.25</c:v>
                </c:pt>
                <c:pt idx="1">
                  <c:v>0.22</c:v>
                </c:pt>
                <c:pt idx="2">
                  <c:v>0.21</c:v>
                </c:pt>
                <c:pt idx="3">
                  <c:v>7.0000000000000007E-2</c:v>
                </c:pt>
              </c:numCache>
            </c:numRef>
          </c:val>
          <c:extLst>
            <c:ext xmlns:c16="http://schemas.microsoft.com/office/drawing/2014/chart" uri="{C3380CC4-5D6E-409C-BE32-E72D297353CC}">
              <c16:uniqueId val="{00000001-D3E3-4434-AF08-C8BE6364C4CF}"/>
            </c:ext>
          </c:extLst>
        </c:ser>
        <c:dLbls>
          <c:showLegendKey val="0"/>
          <c:showVal val="0"/>
          <c:showCatName val="0"/>
          <c:showSerName val="0"/>
          <c:showPercent val="0"/>
          <c:showBubbleSize val="0"/>
        </c:dLbls>
        <c:gapWidth val="219"/>
        <c:overlap val="-27"/>
        <c:axId val="1549996015"/>
        <c:axId val="1550008975"/>
      </c:barChart>
      <c:catAx>
        <c:axId val="1549996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0008975"/>
        <c:crosses val="autoZero"/>
        <c:auto val="1"/>
        <c:lblAlgn val="ctr"/>
        <c:lblOffset val="100"/>
        <c:noMultiLvlLbl val="0"/>
      </c:catAx>
      <c:valAx>
        <c:axId val="1550008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9996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F_AA83DE0B.xml><?xml version="1.0" encoding="utf-8"?>
<p188:cmLst xmlns:a="http://schemas.openxmlformats.org/drawingml/2006/main" xmlns:r="http://schemas.openxmlformats.org/officeDocument/2006/relationships" xmlns:p188="http://schemas.microsoft.com/office/powerpoint/2018/8/main">
  <p188:cm id="{BBD7BC81-018E-43D1-8492-9814CB6B3423}" authorId="{1BE07E04-ACE2-A4BC-DC3D-B788AC7B8227}" status="resolved" created="2024-06-25T06:03:59.290" complete="100000">
    <pc:sldMkLst xmlns:pc="http://schemas.microsoft.com/office/powerpoint/2013/main/command">
      <pc:docMk/>
      <pc:sldMk cId="2860768779" sldId="271"/>
    </pc:sldMkLst>
    <p188:txBody>
      <a:bodyPr/>
      <a:lstStyle/>
      <a:p>
        <a:r>
          <a:rPr lang="en-US"/>
          <a:t>Suggest moving this slide to after the intro and having a separate slide for each panelist which we can use to introduce them right before they present.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5ADD5-7EA9-8C47-B496-FAFE603EB4FE}" type="datetimeFigureOut">
              <a:rPr lang="en-US" smtClean="0"/>
              <a:t>8/6/24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1BE80-0942-5643-B9A2-57771FC86FAC}" type="slidenum">
              <a:rPr lang="en-US" smtClean="0"/>
              <a:t>‹#›</a:t>
            </a:fld>
            <a:endParaRPr lang="en-US"/>
          </a:p>
        </p:txBody>
      </p:sp>
    </p:spTree>
    <p:extLst>
      <p:ext uri="{BB962C8B-B14F-4D97-AF65-F5344CB8AC3E}">
        <p14:creationId xmlns:p14="http://schemas.microsoft.com/office/powerpoint/2010/main" val="220171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41BE80-0942-5643-B9A2-57771FC86FAC}" type="slidenum">
              <a:rPr lang="en-US" smtClean="0"/>
              <a:t>1</a:t>
            </a:fld>
            <a:endParaRPr lang="en-US"/>
          </a:p>
        </p:txBody>
      </p:sp>
    </p:spTree>
    <p:extLst>
      <p:ext uri="{BB962C8B-B14F-4D97-AF65-F5344CB8AC3E}">
        <p14:creationId xmlns:p14="http://schemas.microsoft.com/office/powerpoint/2010/main" val="245203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41BE80-0942-5643-B9A2-57771FC86FAC}" type="slidenum">
              <a:rPr lang="en-US" smtClean="0"/>
              <a:t>2</a:t>
            </a:fld>
            <a:endParaRPr lang="en-US"/>
          </a:p>
        </p:txBody>
      </p:sp>
    </p:spTree>
    <p:extLst>
      <p:ext uri="{BB962C8B-B14F-4D97-AF65-F5344CB8AC3E}">
        <p14:creationId xmlns:p14="http://schemas.microsoft.com/office/powerpoint/2010/main" val="205100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41BE80-0942-5643-B9A2-57771FC86FAC}" type="slidenum">
              <a:rPr lang="en-US" smtClean="0"/>
              <a:t>3</a:t>
            </a:fld>
            <a:endParaRPr lang="en-US"/>
          </a:p>
        </p:txBody>
      </p:sp>
    </p:spTree>
    <p:extLst>
      <p:ext uri="{BB962C8B-B14F-4D97-AF65-F5344CB8AC3E}">
        <p14:creationId xmlns:p14="http://schemas.microsoft.com/office/powerpoint/2010/main" val="51020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41BE80-0942-5643-B9A2-57771FC86FAC}" type="slidenum">
              <a:rPr lang="en-US" smtClean="0"/>
              <a:t>8</a:t>
            </a:fld>
            <a:endParaRPr lang="en-US"/>
          </a:p>
        </p:txBody>
      </p:sp>
    </p:spTree>
    <p:extLst>
      <p:ext uri="{BB962C8B-B14F-4D97-AF65-F5344CB8AC3E}">
        <p14:creationId xmlns:p14="http://schemas.microsoft.com/office/powerpoint/2010/main" val="139089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41BE80-0942-5643-B9A2-57771FC86FAC}" type="slidenum">
              <a:rPr lang="en-US" smtClean="0"/>
              <a:t>11</a:t>
            </a:fld>
            <a:endParaRPr lang="en-US"/>
          </a:p>
        </p:txBody>
      </p:sp>
    </p:spTree>
    <p:extLst>
      <p:ext uri="{BB962C8B-B14F-4D97-AF65-F5344CB8AC3E}">
        <p14:creationId xmlns:p14="http://schemas.microsoft.com/office/powerpoint/2010/main" val="3319575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41BE80-0942-5643-B9A2-57771FC86FAC}" type="slidenum">
              <a:rPr lang="en-US" smtClean="0"/>
              <a:t>12</a:t>
            </a:fld>
            <a:endParaRPr lang="en-US"/>
          </a:p>
        </p:txBody>
      </p:sp>
    </p:spTree>
    <p:extLst>
      <p:ext uri="{BB962C8B-B14F-4D97-AF65-F5344CB8AC3E}">
        <p14:creationId xmlns:p14="http://schemas.microsoft.com/office/powerpoint/2010/main" val="166040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41BE80-0942-5643-B9A2-57771FC86FAC}" type="slidenum">
              <a:rPr lang="en-US" smtClean="0"/>
              <a:t>13</a:t>
            </a:fld>
            <a:endParaRPr lang="en-US"/>
          </a:p>
        </p:txBody>
      </p:sp>
    </p:spTree>
    <p:extLst>
      <p:ext uri="{BB962C8B-B14F-4D97-AF65-F5344CB8AC3E}">
        <p14:creationId xmlns:p14="http://schemas.microsoft.com/office/powerpoint/2010/main" val="319671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https://kokuamau.org/multilingual-hawaii-advance-directive-information/" TargetMode="External"/><Relationship Id="rId3" Type="http://schemas.openxmlformats.org/officeDocument/2006/relationships/image" Target="../media/image15.png"/><Relationship Id="rId7" Type="http://schemas.openxmlformats.org/officeDocument/2006/relationships/hyperlink" Target="https://kokuamau.org/lets-talk-story/"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caccc-usa.org/en/activities/heart2heart.html" TargetMode="External"/><Relationship Id="rId5" Type="http://schemas.openxmlformats.org/officeDocument/2006/relationships/hyperlink" Target="https://theconversationproject.org/csg_additional_resources" TargetMode="External"/><Relationship Id="rId4" Type="http://schemas.openxmlformats.org/officeDocument/2006/relationships/image" Target="../media/image16.svg"/><Relationship Id="rId9" Type="http://schemas.openxmlformats.org/officeDocument/2006/relationships/hyperlink" Target="https://nam04.safelinks.protection.outlook.com/?url=https%3A%2F%2Fwww.nia.nih.gov%2Fhealth%2Fadvance-care-planning%2Fadvance-care-planning-advance-directives-health-care&amp;data=05%7C02%7Caceles3%40groute.uic.edu%7Ca622f13eaec34ca7975808dc977eccc8%7Ce202cd477a564baa99e3e3b71a7c77dd%7C0%7C0%7C638551818418793360%7CUnknown%7CTWFpbGZsb3d8eyJWIjoiMC4wLjAwMDAiLCJQIjoiV2luMzIiLCJBTiI6Ik1haWwiLCJXVCI6Mn0%3D%7C0%7C%7C%7C&amp;sdata=WZrtM8g0%2FT3CF4GZtco9IuvPD%2BRtTpYyD8tJ1Gsbnaw%3D&amp;reserved=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alz.org/help-support/i-have-alz/plan-for-your-future/end_of_life_planning" TargetMode="External"/><Relationship Id="rId3" Type="http://schemas.openxmlformats.org/officeDocument/2006/relationships/image" Target="../media/image15.png"/><Relationship Id="rId7" Type="http://schemas.openxmlformats.org/officeDocument/2006/relationships/hyperlink" Target="https://www.alz.org/help-support/resources/asian-americans-and-alzheimer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aarp.org/caregiving/financial-legal/free-printable-advance-directives/" TargetMode="External"/><Relationship Id="rId5" Type="http://schemas.openxmlformats.org/officeDocument/2006/relationships/hyperlink" Target="https://theconversationproject.org/csg_additional_resources" TargetMode="External"/><Relationship Id="rId10" Type="http://schemas.openxmlformats.org/officeDocument/2006/relationships/hyperlink" Target="https://www.caccc-usa.org/" TargetMode="External"/><Relationship Id="rId4" Type="http://schemas.openxmlformats.org/officeDocument/2006/relationships/image" Target="../media/image16.svg"/><Relationship Id="rId9" Type="http://schemas.openxmlformats.org/officeDocument/2006/relationships/hyperlink" Target="https://codaalliance.org/go-wish/#order-go-wish"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77/02692163211042530"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doi.org/10.1007/978-1-4614-2227-3_25" TargetMode="External"/><Relationship Id="rId5" Type="http://schemas.openxmlformats.org/officeDocument/2006/relationships/hyperlink" Target="https://doi.org/10.1111/ecc.13719" TargetMode="External"/><Relationship Id="rId4" Type="http://schemas.openxmlformats.org/officeDocument/2006/relationships/hyperlink" Target="https://doi.org/10.1097/NJH.000000000000088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F_AA83DE0B.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5" name="Group 5">
            <a:extLst>
              <a:ext uri="{C183D7F6-B498-43B3-948B-1728B52AA6E4}">
                <adec:decorative xmlns:adec="http://schemas.microsoft.com/office/drawing/2017/decorative" val="1"/>
              </a:ext>
            </a:extLst>
          </p:cNvPr>
          <p:cNvGrpSpPr/>
          <p:nvPr/>
        </p:nvGrpSpPr>
        <p:grpSpPr>
          <a:xfrm>
            <a:off x="304800" y="-173337"/>
            <a:ext cx="10214304" cy="10281387"/>
            <a:chOff x="0" y="0"/>
            <a:chExt cx="2690187" cy="2707855"/>
          </a:xfrm>
        </p:grpSpPr>
        <p:sp>
          <p:nvSpPr>
            <p:cNvPr id="6" name="Freeform 6"/>
            <p:cNvSpPr/>
            <p:nvPr/>
          </p:nvSpPr>
          <p:spPr>
            <a:xfrm>
              <a:off x="0" y="0"/>
              <a:ext cx="2690187" cy="2707855"/>
            </a:xfrm>
            <a:custGeom>
              <a:avLst/>
              <a:gdLst/>
              <a:ahLst/>
              <a:cxnLst/>
              <a:rect l="l" t="t" r="r" b="b"/>
              <a:pathLst>
                <a:path w="2690187" h="2707855">
                  <a:moveTo>
                    <a:pt x="0" y="0"/>
                  </a:moveTo>
                  <a:lnTo>
                    <a:pt x="2690187" y="0"/>
                  </a:lnTo>
                  <a:lnTo>
                    <a:pt x="2690187" y="2707855"/>
                  </a:lnTo>
                  <a:lnTo>
                    <a:pt x="0" y="2707855"/>
                  </a:lnTo>
                  <a:close/>
                </a:path>
              </a:pathLst>
            </a:custGeom>
            <a:gradFill rotWithShape="1">
              <a:gsLst>
                <a:gs pos="0">
                  <a:srgbClr val="CDFFD8">
                    <a:alpha val="35000"/>
                  </a:srgbClr>
                </a:gs>
                <a:gs pos="100000">
                  <a:srgbClr val="94B9FF">
                    <a:alpha val="35000"/>
                  </a:srgbClr>
                </a:gs>
              </a:gsLst>
              <a:lin ang="0"/>
            </a:gradFill>
          </p:spPr>
          <p:txBody>
            <a:bodyPr/>
            <a:lstStyle/>
            <a:p>
              <a:endParaRPr lang="en-US"/>
            </a:p>
          </p:txBody>
        </p:sp>
        <p:sp>
          <p:nvSpPr>
            <p:cNvPr id="7" name="TextBox 7"/>
            <p:cNvSpPr txBox="1"/>
            <p:nvPr/>
          </p:nvSpPr>
          <p:spPr>
            <a:xfrm>
              <a:off x="0" y="19050"/>
              <a:ext cx="2690187" cy="2688805"/>
            </a:xfrm>
            <a:prstGeom prst="rect">
              <a:avLst/>
            </a:prstGeom>
          </p:spPr>
          <p:txBody>
            <a:bodyPr lIns="50800" tIns="50800" rIns="50800" bIns="50800" rtlCol="0" anchor="ctr"/>
            <a:lstStyle/>
            <a:p>
              <a:pPr algn="ctr">
                <a:lnSpc>
                  <a:spcPts val="2268"/>
                </a:lnSpc>
              </a:pPr>
              <a:endParaRPr dirty="0"/>
            </a:p>
          </p:txBody>
        </p:sp>
      </p:grpSp>
      <p:sp>
        <p:nvSpPr>
          <p:cNvPr id="8" name="Freeform 8" descr="UIC logo"/>
          <p:cNvSpPr/>
          <p:nvPr/>
        </p:nvSpPr>
        <p:spPr>
          <a:xfrm rot="30725">
            <a:off x="5219" y="38609"/>
            <a:ext cx="2185376" cy="1975243"/>
          </a:xfrm>
          <a:custGeom>
            <a:avLst/>
            <a:gdLst/>
            <a:ahLst/>
            <a:cxnLst/>
            <a:rect l="l" t="t" r="r" b="b"/>
            <a:pathLst>
              <a:path w="2185376" h="1975243">
                <a:moveTo>
                  <a:pt x="0" y="0"/>
                </a:moveTo>
                <a:lnTo>
                  <a:pt x="2185376" y="0"/>
                </a:lnTo>
                <a:lnTo>
                  <a:pt x="2185376" y="1975243"/>
                </a:lnTo>
                <a:lnTo>
                  <a:pt x="0" y="1975243"/>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74534" y="3159801"/>
            <a:ext cx="10139770" cy="2009775"/>
          </a:xfrm>
          <a:prstGeom prst="rect">
            <a:avLst/>
          </a:prstGeom>
        </p:spPr>
        <p:txBody>
          <a:bodyPr lIns="0" tIns="0" rIns="0" bIns="0" rtlCol="0" anchor="t">
            <a:spAutoFit/>
          </a:bodyPr>
          <a:lstStyle/>
          <a:p>
            <a:pPr algn="ctr">
              <a:lnSpc>
                <a:spcPts val="7440"/>
              </a:lnSpc>
            </a:pPr>
            <a:r>
              <a:rPr lang="en-US" sz="6200" u="sng" spc="-49" dirty="0">
                <a:solidFill>
                  <a:srgbClr val="222C60"/>
                </a:solidFill>
                <a:latin typeface="Arial Bold"/>
              </a:rPr>
              <a:t>AAPI </a:t>
            </a:r>
          </a:p>
          <a:p>
            <a:pPr algn="ctr">
              <a:lnSpc>
                <a:spcPts val="7440"/>
              </a:lnSpc>
            </a:pPr>
            <a:r>
              <a:rPr lang="en-US" sz="6200" u="sng" spc="-53" dirty="0">
                <a:solidFill>
                  <a:srgbClr val="222C60"/>
                </a:solidFill>
                <a:latin typeface="Arial Bold"/>
              </a:rPr>
              <a:t>Advance Care Planning</a:t>
            </a:r>
          </a:p>
        </p:txBody>
      </p:sp>
      <p:sp>
        <p:nvSpPr>
          <p:cNvPr id="12" name="TextBox 12"/>
          <p:cNvSpPr txBox="1"/>
          <p:nvPr/>
        </p:nvSpPr>
        <p:spPr>
          <a:xfrm>
            <a:off x="74534" y="5319643"/>
            <a:ext cx="10139770" cy="962025"/>
          </a:xfrm>
          <a:prstGeom prst="rect">
            <a:avLst/>
          </a:prstGeom>
        </p:spPr>
        <p:txBody>
          <a:bodyPr lIns="0" tIns="0" rIns="0" bIns="0" rtlCol="0" anchor="t">
            <a:spAutoFit/>
          </a:bodyPr>
          <a:lstStyle/>
          <a:p>
            <a:pPr algn="ctr">
              <a:lnSpc>
                <a:spcPts val="6720"/>
              </a:lnSpc>
            </a:pPr>
            <a:r>
              <a:rPr lang="en-US" sz="5600" spc="-48" dirty="0">
                <a:solidFill>
                  <a:srgbClr val="222C60"/>
                </a:solidFill>
                <a:latin typeface="Arial Bold Italics"/>
              </a:rPr>
              <a:t>Starting the Conversation</a:t>
            </a:r>
          </a:p>
        </p:txBody>
      </p:sp>
      <p:pic>
        <p:nvPicPr>
          <p:cNvPr id="3" name="Picture 2">
            <a:extLst>
              <a:ext uri="{FF2B5EF4-FFF2-40B4-BE49-F238E27FC236}">
                <a16:creationId xmlns:a16="http://schemas.microsoft.com/office/drawing/2014/main" id="{750C869B-DB8A-7F53-84C1-79A3F0AC1ED0}"/>
              </a:ext>
            </a:extLst>
          </p:cNvPr>
          <p:cNvPicPr>
            <a:picLocks noChangeAspect="1"/>
          </p:cNvPicPr>
          <p:nvPr/>
        </p:nvPicPr>
        <p:blipFill>
          <a:blip r:embed="rId4"/>
          <a:stretch>
            <a:fillRect/>
          </a:stretch>
        </p:blipFill>
        <p:spPr>
          <a:xfrm>
            <a:off x="11506200" y="2599075"/>
            <a:ext cx="6012357" cy="5141001"/>
          </a:xfrm>
          <a:prstGeom prst="rect">
            <a:avLst/>
          </a:prstGeom>
        </p:spPr>
      </p:pic>
      <p:sp>
        <p:nvSpPr>
          <p:cNvPr id="4" name="TextBox 3">
            <a:extLst>
              <a:ext uri="{FF2B5EF4-FFF2-40B4-BE49-F238E27FC236}">
                <a16:creationId xmlns:a16="http://schemas.microsoft.com/office/drawing/2014/main" id="{B63E8E0C-C83D-EA2D-D249-6A924F6655AE}"/>
              </a:ext>
            </a:extLst>
          </p:cNvPr>
          <p:cNvSpPr txBox="1"/>
          <p:nvPr/>
        </p:nvSpPr>
        <p:spPr>
          <a:xfrm>
            <a:off x="10690261" y="8496300"/>
            <a:ext cx="7644234" cy="1169551"/>
          </a:xfrm>
          <a:prstGeom prst="rect">
            <a:avLst/>
          </a:prstGeom>
          <a:noFill/>
        </p:spPr>
        <p:txBody>
          <a:bodyPr wrap="square">
            <a:spAutoFit/>
          </a:bodyPr>
          <a:lstStyle/>
          <a:p>
            <a:r>
              <a:rPr lang="en-US" sz="1400" dirty="0">
                <a:solidFill>
                  <a:schemeClr val="bg1"/>
                </a:solidFill>
                <a:highlight>
                  <a:srgbClr val="000000"/>
                </a:highlight>
              </a:rPr>
              <a:t>This webinar is supported by the Administration for Community Living (ACL), U.S. Department of Health and Human Services (HHS) as part of a financial assistance award totaling $620,918 with 67% percentage funded by ACL/HHS (Grant number # 90HDRC001 l-01-00, PI: Mirza) and $207,960 or 33% percentage funded by non-government source(s). The contents are those of the author(s) and do not necessarily represent the official views of, nor an endorsement, by ACL/HHS, or the U.S. Government</a:t>
            </a:r>
            <a:r>
              <a:rPr lang="en-US" sz="1400" dirty="0">
                <a:solidFill>
                  <a:schemeClr val="bg1"/>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679270" y="735343"/>
            <a:ext cx="16929460" cy="9018968"/>
            <a:chOff x="0" y="0"/>
            <a:chExt cx="4458788" cy="2375366"/>
          </a:xfrm>
        </p:grpSpPr>
        <p:sp>
          <p:nvSpPr>
            <p:cNvPr id="3" name="Freeform 3">
              <a:extLst>
                <a:ext uri="{C183D7F6-B498-43B3-948B-1728B52AA6E4}">
                  <adec:decorative xmlns:adec="http://schemas.microsoft.com/office/drawing/2017/decorative" val="1"/>
                </a:ext>
              </a:extLst>
            </p:cNvPr>
            <p:cNvSpPr/>
            <p:nvPr/>
          </p:nvSpPr>
          <p:spPr>
            <a:xfrm>
              <a:off x="0" y="0"/>
              <a:ext cx="4458788" cy="2375366"/>
            </a:xfrm>
            <a:custGeom>
              <a:avLst/>
              <a:gdLst/>
              <a:ahLst/>
              <a:cxnLst/>
              <a:rect l="l" t="t" r="r" b="b"/>
              <a:pathLst>
                <a:path w="4458788" h="2375366">
                  <a:moveTo>
                    <a:pt x="0" y="0"/>
                  </a:moveTo>
                  <a:lnTo>
                    <a:pt x="4458788" y="0"/>
                  </a:lnTo>
                  <a:lnTo>
                    <a:pt x="4458788" y="2375366"/>
                  </a:lnTo>
                  <a:lnTo>
                    <a:pt x="0" y="2375366"/>
                  </a:lnTo>
                  <a:close/>
                </a:path>
              </a:pathLst>
            </a:custGeom>
            <a:solidFill>
              <a:srgbClr val="FFFFFF"/>
            </a:solidFill>
          </p:spPr>
          <p:txBody>
            <a:bodyPr/>
            <a:lstStyle/>
            <a:p>
              <a:endParaRPr lang="en-US"/>
            </a:p>
          </p:txBody>
        </p:sp>
        <p:sp>
          <p:nvSpPr>
            <p:cNvPr id="4" name="TextBox 4"/>
            <p:cNvSpPr txBox="1"/>
            <p:nvPr/>
          </p:nvSpPr>
          <p:spPr>
            <a:xfrm>
              <a:off x="0" y="-76200"/>
              <a:ext cx="4458788" cy="2451566"/>
            </a:xfrm>
            <a:prstGeom prst="rect">
              <a:avLst/>
            </a:prstGeom>
          </p:spPr>
          <p:txBody>
            <a:bodyPr lIns="50800" tIns="50800" rIns="50800" bIns="50800" rtlCol="0" anchor="ctr"/>
            <a:lstStyle/>
            <a:p>
              <a:pPr algn="ctr">
                <a:lnSpc>
                  <a:spcPts val="2659"/>
                </a:lnSpc>
              </a:pPr>
              <a:endParaRPr dirty="0"/>
            </a:p>
          </p:txBody>
        </p:sp>
      </p:grpSp>
      <p:sp>
        <p:nvSpPr>
          <p:cNvPr id="10" name="TextBox 10"/>
          <p:cNvSpPr txBox="1"/>
          <p:nvPr/>
        </p:nvSpPr>
        <p:spPr>
          <a:xfrm>
            <a:off x="6039687" y="3056671"/>
            <a:ext cx="2527972" cy="2919174"/>
          </a:xfrm>
          <a:prstGeom prst="rect">
            <a:avLst/>
          </a:prstGeom>
        </p:spPr>
        <p:txBody>
          <a:bodyPr lIns="50800" tIns="50800" rIns="50800" bIns="50800" rtlCol="0" anchor="ctr"/>
          <a:lstStyle/>
          <a:p>
            <a:pPr algn="ctr">
              <a:lnSpc>
                <a:spcPts val="2659"/>
              </a:lnSpc>
              <a:spcBef>
                <a:spcPct val="0"/>
              </a:spcBef>
            </a:pPr>
            <a:endParaRPr dirty="0"/>
          </a:p>
        </p:txBody>
      </p:sp>
      <p:sp>
        <p:nvSpPr>
          <p:cNvPr id="20" name="TextBox 20"/>
          <p:cNvSpPr txBox="1"/>
          <p:nvPr/>
        </p:nvSpPr>
        <p:spPr>
          <a:xfrm>
            <a:off x="3906052" y="1333500"/>
            <a:ext cx="10177583" cy="3911327"/>
          </a:xfrm>
          <a:prstGeom prst="rect">
            <a:avLst/>
          </a:prstGeom>
        </p:spPr>
        <p:txBody>
          <a:bodyPr lIns="0" tIns="0" rIns="0" bIns="0" rtlCol="0" anchor="t">
            <a:spAutoFit/>
          </a:bodyPr>
          <a:lstStyle/>
          <a:p>
            <a:pPr algn="ctr">
              <a:lnSpc>
                <a:spcPts val="10694"/>
              </a:lnSpc>
            </a:pPr>
            <a:r>
              <a:rPr lang="en-US" sz="8000" b="1" spc="-77" dirty="0">
                <a:solidFill>
                  <a:srgbClr val="010101"/>
                </a:solidFill>
                <a:latin typeface="+mj-lt"/>
              </a:rPr>
              <a:t>Time for Q&amp;A :</a:t>
            </a:r>
          </a:p>
          <a:p>
            <a:pPr algn="ctr">
              <a:lnSpc>
                <a:spcPts val="10694"/>
              </a:lnSpc>
            </a:pPr>
            <a:r>
              <a:rPr lang="en-US" sz="8000" b="1" spc="-77" dirty="0">
                <a:solidFill>
                  <a:srgbClr val="010101"/>
                </a:solidFill>
                <a:latin typeface="+mj-lt"/>
              </a:rPr>
              <a:t>Ask our panelists</a:t>
            </a:r>
          </a:p>
          <a:p>
            <a:pPr algn="ctr">
              <a:lnSpc>
                <a:spcPts val="9059"/>
              </a:lnSpc>
            </a:pPr>
            <a:endParaRPr lang="en-US" sz="7677" dirty="0">
              <a:solidFill>
                <a:srgbClr val="222C60"/>
              </a:solidFill>
              <a:latin typeface="Aptos Black" panose="020F0502020204030204" pitchFamily="34" charset="0"/>
            </a:endParaRPr>
          </a:p>
        </p:txBody>
      </p:sp>
      <p:sp>
        <p:nvSpPr>
          <p:cNvPr id="5" name="Freeform 5" descr="Elderly man drinking a hot drink on couch ">
            <a:extLst>
              <a:ext uri="{FF2B5EF4-FFF2-40B4-BE49-F238E27FC236}">
                <a16:creationId xmlns:a16="http://schemas.microsoft.com/office/drawing/2014/main" id="{09857FE3-A136-F922-F950-AE94A050B313}"/>
              </a:ext>
            </a:extLst>
          </p:cNvPr>
          <p:cNvSpPr/>
          <p:nvPr/>
        </p:nvSpPr>
        <p:spPr>
          <a:xfrm>
            <a:off x="-80788" y="4457700"/>
            <a:ext cx="5383094" cy="5894768"/>
          </a:xfrm>
          <a:custGeom>
            <a:avLst/>
            <a:gdLst/>
            <a:ahLst/>
            <a:cxnLst/>
            <a:rect l="l" t="t" r="r" b="b"/>
            <a:pathLst>
              <a:path w="6617237" h="7261714">
                <a:moveTo>
                  <a:pt x="0" y="0"/>
                </a:moveTo>
                <a:lnTo>
                  <a:pt x="6617237" y="0"/>
                </a:lnTo>
                <a:lnTo>
                  <a:pt x="6617237" y="7261714"/>
                </a:lnTo>
                <a:lnTo>
                  <a:pt x="0" y="7261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descr="Elderly women petting a cat">
            <a:extLst>
              <a:ext uri="{FF2B5EF4-FFF2-40B4-BE49-F238E27FC236}">
                <a16:creationId xmlns:a16="http://schemas.microsoft.com/office/drawing/2014/main" id="{B14ABCB4-1068-82E0-7A2A-4FF6D9BDA91E}"/>
              </a:ext>
            </a:extLst>
          </p:cNvPr>
          <p:cNvSpPr/>
          <p:nvPr/>
        </p:nvSpPr>
        <p:spPr>
          <a:xfrm>
            <a:off x="13400025" y="3690035"/>
            <a:ext cx="5383094" cy="7733475"/>
          </a:xfrm>
          <a:custGeom>
            <a:avLst/>
            <a:gdLst/>
            <a:ahLst/>
            <a:cxnLst/>
            <a:rect l="l" t="t" r="r" b="b"/>
            <a:pathLst>
              <a:path w="5458848" h="8699359">
                <a:moveTo>
                  <a:pt x="0" y="0"/>
                </a:moveTo>
                <a:lnTo>
                  <a:pt x="5458848" y="0"/>
                </a:lnTo>
                <a:lnTo>
                  <a:pt x="5458848" y="8699360"/>
                </a:lnTo>
                <a:lnTo>
                  <a:pt x="0" y="8699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068702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79270" y="800100"/>
            <a:ext cx="16929460" cy="9018968"/>
            <a:chOff x="0" y="0"/>
            <a:chExt cx="4458788" cy="2375366"/>
          </a:xfrm>
        </p:grpSpPr>
        <p:sp>
          <p:nvSpPr>
            <p:cNvPr id="3" name="Freeform 3"/>
            <p:cNvSpPr/>
            <p:nvPr/>
          </p:nvSpPr>
          <p:spPr>
            <a:xfrm>
              <a:off x="0" y="0"/>
              <a:ext cx="4458788" cy="2375366"/>
            </a:xfrm>
            <a:custGeom>
              <a:avLst/>
              <a:gdLst/>
              <a:ahLst/>
              <a:cxnLst/>
              <a:rect l="l" t="t" r="r" b="b"/>
              <a:pathLst>
                <a:path w="4458788" h="2375366">
                  <a:moveTo>
                    <a:pt x="0" y="0"/>
                  </a:moveTo>
                  <a:lnTo>
                    <a:pt x="4458788" y="0"/>
                  </a:lnTo>
                  <a:lnTo>
                    <a:pt x="4458788" y="2375366"/>
                  </a:lnTo>
                  <a:lnTo>
                    <a:pt x="0" y="2375366"/>
                  </a:lnTo>
                  <a:close/>
                </a:path>
              </a:pathLst>
            </a:custGeom>
            <a:solidFill>
              <a:srgbClr val="FFFFFF"/>
            </a:solidFill>
          </p:spPr>
          <p:txBody>
            <a:bodyPr/>
            <a:lstStyle/>
            <a:p>
              <a:endParaRPr lang="en-US"/>
            </a:p>
          </p:txBody>
        </p:sp>
        <p:sp>
          <p:nvSpPr>
            <p:cNvPr id="4" name="TextBox 4"/>
            <p:cNvSpPr txBox="1"/>
            <p:nvPr/>
          </p:nvSpPr>
          <p:spPr>
            <a:xfrm>
              <a:off x="0" y="-76200"/>
              <a:ext cx="4458788" cy="2451566"/>
            </a:xfrm>
            <a:prstGeom prst="rect">
              <a:avLst/>
            </a:prstGeom>
          </p:spPr>
          <p:txBody>
            <a:bodyPr lIns="50800" tIns="50800" rIns="50800" bIns="50800" rtlCol="0" anchor="ctr"/>
            <a:lstStyle/>
            <a:p>
              <a:pPr marL="342900" indent="-342900" algn="ctr">
                <a:lnSpc>
                  <a:spcPts val="2659"/>
                </a:lnSpc>
                <a:buFont typeface="Arial" panose="020B0604020202020204" pitchFamily="34" charset="0"/>
                <a:buChar char="•"/>
              </a:pPr>
              <a:r>
                <a:rPr lang="en-US" sz="1899" dirty="0">
                  <a:solidFill>
                    <a:srgbClr val="FFFFFF"/>
                  </a:solidFill>
                  <a:latin typeface="Calibri" panose="020F0502020204030204" pitchFamily="34" charset="0"/>
                </a:rPr>
                <a:t>Definition of Advanced Care Planning</a:t>
              </a:r>
            </a:p>
          </p:txBody>
        </p:sp>
      </p:grpSp>
      <p:sp>
        <p:nvSpPr>
          <p:cNvPr id="5" name="TextBox 5"/>
          <p:cNvSpPr txBox="1"/>
          <p:nvPr/>
        </p:nvSpPr>
        <p:spPr>
          <a:xfrm>
            <a:off x="-4299671" y="1280459"/>
            <a:ext cx="16868673" cy="899230"/>
          </a:xfrm>
          <a:prstGeom prst="rect">
            <a:avLst/>
          </a:prstGeom>
        </p:spPr>
        <p:txBody>
          <a:bodyPr lIns="0" tIns="0" rIns="0" bIns="0" rtlCol="0" anchor="t">
            <a:spAutoFit/>
          </a:bodyPr>
          <a:lstStyle/>
          <a:p>
            <a:pPr algn="ctr">
              <a:lnSpc>
                <a:spcPts val="6227"/>
              </a:lnSpc>
            </a:pPr>
            <a:r>
              <a:rPr lang="en-US" sz="5277" spc="-348" dirty="0">
                <a:solidFill>
                  <a:srgbClr val="222C60"/>
                </a:solidFill>
                <a:latin typeface="Arial Italics"/>
              </a:rPr>
              <a:t>Additional Resources</a:t>
            </a:r>
          </a:p>
        </p:txBody>
      </p:sp>
      <p:sp>
        <p:nvSpPr>
          <p:cNvPr id="7" name="Freeform 7"/>
          <p:cNvSpPr/>
          <p:nvPr/>
        </p:nvSpPr>
        <p:spPr>
          <a:xfrm>
            <a:off x="-177351" y="7176855"/>
            <a:ext cx="1713243" cy="3734590"/>
          </a:xfrm>
          <a:custGeom>
            <a:avLst/>
            <a:gdLst/>
            <a:ahLst/>
            <a:cxnLst/>
            <a:rect l="l" t="t" r="r" b="b"/>
            <a:pathLst>
              <a:path w="1713243" h="3734590">
                <a:moveTo>
                  <a:pt x="0" y="0"/>
                </a:moveTo>
                <a:lnTo>
                  <a:pt x="1713243" y="0"/>
                </a:lnTo>
                <a:lnTo>
                  <a:pt x="1713243" y="3734589"/>
                </a:lnTo>
                <a:lnTo>
                  <a:pt x="0" y="37345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D8608597-1D23-D433-73B8-740C6D188920}"/>
              </a:ext>
            </a:extLst>
          </p:cNvPr>
          <p:cNvSpPr txBox="1"/>
          <p:nvPr/>
        </p:nvSpPr>
        <p:spPr>
          <a:xfrm>
            <a:off x="1520652" y="2068691"/>
            <a:ext cx="15237439" cy="10618291"/>
          </a:xfrm>
          <a:prstGeom prst="rect">
            <a:avLst/>
          </a:prstGeom>
          <a:noFill/>
        </p:spPr>
        <p:txBody>
          <a:bodyPr wrap="square">
            <a:spAutoFit/>
          </a:bodyPr>
          <a:lstStyle/>
          <a:p>
            <a:pPr marL="285750" indent="-285750">
              <a:buFont typeface="Arial" panose="020B0604020202020204" pitchFamily="34" charset="0"/>
              <a:buChar char="•"/>
            </a:pPr>
            <a:r>
              <a:rPr lang="en-US" sz="2800" spc="-109" dirty="0">
                <a:latin typeface="+mj-lt"/>
                <a:hlinkClick r:id="rId5">
                  <a:extLst>
                    <a:ext uri="{A12FA001-AC4F-418D-AE19-62706E023703}">
                      <ahyp:hlinkClr xmlns:ahyp="http://schemas.microsoft.com/office/drawing/2018/hyperlinkcolor" val="tx"/>
                    </a:ext>
                  </a:extLst>
                </a:hlinkClick>
              </a:rPr>
              <a:t>Conversation Starter Guide for advance care planning </a:t>
            </a:r>
            <a:r>
              <a:rPr lang="en-US" sz="3200" spc="-109" dirty="0">
                <a:latin typeface="+mj-lt"/>
                <a:hlinkClick r:id="rId5">
                  <a:extLst>
                    <a:ext uri="{A12FA001-AC4F-418D-AE19-62706E023703}">
                      <ahyp:hlinkClr xmlns:ahyp="http://schemas.microsoft.com/office/drawing/2018/hyperlinkcolor" val="tx"/>
                    </a:ext>
                  </a:extLst>
                </a:hlinkClick>
              </a:rPr>
              <a:t>:  </a:t>
            </a:r>
            <a:r>
              <a:rPr lang="en-US" sz="2400" spc="-109" dirty="0">
                <a:solidFill>
                  <a:srgbClr val="0000FF"/>
                </a:solidFill>
                <a:latin typeface="+mj-lt"/>
                <a:hlinkClick r:id="rId5">
                  <a:extLst>
                    <a:ext uri="{A12FA001-AC4F-418D-AE19-62706E023703}">
                      <ahyp:hlinkClr xmlns:ahyp="http://schemas.microsoft.com/office/drawing/2018/hyperlinkcolor" val="tx"/>
                    </a:ext>
                  </a:extLst>
                </a:hlinkClick>
              </a:rPr>
              <a:t>https://theconversationproject.org/csg_additional_resources</a:t>
            </a:r>
            <a:r>
              <a:rPr lang="en-US" sz="2400" spc="-109" dirty="0">
                <a:solidFill>
                  <a:srgbClr val="000000"/>
                </a:solidFill>
                <a:latin typeface="+mj-lt"/>
              </a:rPr>
              <a:t> </a:t>
            </a:r>
            <a:endParaRPr lang="en-US" sz="2400" u="none" strike="noStrike" dirty="0">
              <a:solidFill>
                <a:srgbClr val="000000"/>
              </a:solidFill>
              <a:effectLst/>
              <a:latin typeface="+mj-lt"/>
            </a:endParaRPr>
          </a:p>
          <a:p>
            <a:pPr lvl="1"/>
            <a:r>
              <a:rPr lang="en-US" sz="2400" u="none" strike="noStrike" dirty="0">
                <a:solidFill>
                  <a:srgbClr val="000000"/>
                </a:solidFill>
                <a:effectLst/>
                <a:latin typeface="+mj-lt"/>
              </a:rPr>
              <a:t>A conversation starter guide for individuals on advance care planning. Helps engaging in meaningful conversations </a:t>
            </a:r>
            <a:r>
              <a:rPr lang="en-US" sz="2400" dirty="0">
                <a:solidFill>
                  <a:srgbClr val="000000"/>
                </a:solidFill>
                <a:latin typeface="+mj-lt"/>
              </a:rPr>
              <a:t>via </a:t>
            </a:r>
            <a:r>
              <a:rPr lang="en-US" sz="2400" u="none" strike="noStrike" dirty="0">
                <a:solidFill>
                  <a:srgbClr val="000000"/>
                </a:solidFill>
                <a:effectLst/>
                <a:latin typeface="+mj-lt"/>
              </a:rPr>
              <a:t>tools such as  games, videos, blogs, and facilitation guides to help people discuss and document their wishes.</a:t>
            </a:r>
            <a:endParaRPr lang="en-US" sz="2400" b="0" i="0" u="none" strike="noStrike" dirty="0">
              <a:effectLst/>
              <a:latin typeface="+mj-lt"/>
            </a:endParaRPr>
          </a:p>
          <a:p>
            <a:pPr lvl="1"/>
            <a:r>
              <a:rPr lang="en-US" sz="2400" spc="-109" dirty="0">
                <a:solidFill>
                  <a:srgbClr val="000000"/>
                </a:solidFill>
                <a:latin typeface="+mj-lt"/>
              </a:rPr>
              <a:t>Available in : </a:t>
            </a:r>
            <a:r>
              <a:rPr lang="en-US" sz="2400" b="1" spc="-109" dirty="0">
                <a:solidFill>
                  <a:srgbClr val="000000"/>
                </a:solidFill>
                <a:latin typeface="+mj-lt"/>
              </a:rPr>
              <a:t>Hindi , Japanese, Korean and Vietnamese </a:t>
            </a:r>
          </a:p>
          <a:p>
            <a:pPr lvl="1"/>
            <a:endParaRPr lang="en-US" sz="2400" b="1" spc="-109" dirty="0">
              <a:solidFill>
                <a:srgbClr val="000000"/>
              </a:solidFill>
              <a:latin typeface="+mj-lt"/>
            </a:endParaRPr>
          </a:p>
          <a:p>
            <a:pPr marL="457200" indent="-457200" algn="l">
              <a:buFont typeface="Arial" panose="020B0604020202020204" pitchFamily="34" charset="0"/>
              <a:buChar char="•"/>
            </a:pPr>
            <a:r>
              <a:rPr lang="en-US" sz="2800" u="sng" spc="-109" dirty="0">
                <a:latin typeface="+mj-lt"/>
              </a:rPr>
              <a:t>Heart to Heart® Café  :  </a:t>
            </a:r>
            <a:r>
              <a:rPr lang="en-US" sz="2800" u="sng" spc="-109" dirty="0">
                <a:latin typeface="+mj-lt"/>
                <a:hlinkClick r:id="rId6"/>
              </a:rPr>
              <a:t>https://www.caccc-usa.org/en/activities/heart2heart.html</a:t>
            </a:r>
            <a:r>
              <a:rPr lang="en-US" sz="2800" u="sng" spc="-109" dirty="0">
                <a:latin typeface="+mj-lt"/>
              </a:rPr>
              <a:t> </a:t>
            </a:r>
          </a:p>
          <a:p>
            <a:pPr lvl="1"/>
            <a:r>
              <a:rPr lang="en-US" sz="2400" spc="-109" dirty="0">
                <a:latin typeface="+mj-lt"/>
              </a:rPr>
              <a:t>Card game to </a:t>
            </a:r>
            <a:r>
              <a:rPr lang="en-US" sz="2400" strike="noStrike" dirty="0">
                <a:solidFill>
                  <a:srgbClr val="000000"/>
                </a:solidFill>
                <a:effectLst/>
                <a:latin typeface="+mj-lt"/>
              </a:rPr>
              <a:t>facilitate conversations about advance care planning</a:t>
            </a:r>
            <a:endParaRPr lang="en-US" sz="2400" b="0" i="0" strike="noStrike" spc="-109" dirty="0">
              <a:effectLst/>
              <a:latin typeface="+mj-lt"/>
            </a:endParaRPr>
          </a:p>
          <a:p>
            <a:pPr lvl="1"/>
            <a:r>
              <a:rPr lang="en-US" sz="2400" spc="-109" dirty="0">
                <a:solidFill>
                  <a:srgbClr val="000000"/>
                </a:solidFill>
                <a:latin typeface="+mj-lt"/>
              </a:rPr>
              <a:t>Available in : </a:t>
            </a:r>
            <a:r>
              <a:rPr lang="en-US" sz="2400" b="1" spc="-109" dirty="0">
                <a:solidFill>
                  <a:srgbClr val="000000"/>
                </a:solidFill>
                <a:latin typeface="+mj-lt"/>
              </a:rPr>
              <a:t>Chinese</a:t>
            </a:r>
          </a:p>
          <a:p>
            <a:pPr lvl="1"/>
            <a:endParaRPr lang="en-US" sz="2400" spc="-109" dirty="0">
              <a:latin typeface="+mj-lt"/>
            </a:endParaRPr>
          </a:p>
          <a:p>
            <a:pPr lvl="1" indent="-342900">
              <a:buFont typeface="Arial" panose="020B0604020202020204" pitchFamily="34" charset="0"/>
              <a:buChar char="•"/>
            </a:pPr>
            <a:r>
              <a:rPr lang="en-US" sz="2400" u="sng" spc="-109" dirty="0">
                <a:latin typeface="+mj-lt"/>
              </a:rPr>
              <a:t>Let’s Talk Story</a:t>
            </a:r>
            <a:r>
              <a:rPr lang="en-US" sz="2400" spc="-109" dirty="0">
                <a:latin typeface="+mj-lt"/>
              </a:rPr>
              <a:t>: </a:t>
            </a:r>
            <a:r>
              <a:rPr lang="en-US" sz="2400" spc="-109" dirty="0">
                <a:latin typeface="+mj-lt"/>
                <a:hlinkClick r:id="rId7"/>
              </a:rPr>
              <a:t>https://kokuamau.org/lets-talk-story/</a:t>
            </a:r>
            <a:r>
              <a:rPr lang="en-US" sz="2400" spc="-109" dirty="0">
                <a:latin typeface="+mj-lt"/>
              </a:rPr>
              <a:t> </a:t>
            </a:r>
          </a:p>
          <a:p>
            <a:pPr marL="114300" lvl="1">
              <a:tabLst>
                <a:tab pos="457200" algn="l"/>
              </a:tabLst>
            </a:pPr>
            <a:r>
              <a:rPr lang="en-US" sz="2400" spc="-109" dirty="0">
                <a:latin typeface="+mj-lt"/>
              </a:rPr>
              <a:t>	A series of free interactive workshops to get communities talking about wishes for care at the end of life</a:t>
            </a:r>
          </a:p>
          <a:p>
            <a:pPr marL="114300" lvl="1">
              <a:tabLst>
                <a:tab pos="457200" algn="l"/>
              </a:tabLst>
            </a:pPr>
            <a:endParaRPr lang="en-US" sz="2400" spc="-109" dirty="0">
              <a:latin typeface="+mj-lt"/>
            </a:endParaRPr>
          </a:p>
          <a:p>
            <a:pPr lvl="1" indent="-342900">
              <a:buFont typeface="Arial" panose="020B0604020202020204" pitchFamily="34" charset="0"/>
              <a:buChar char="•"/>
            </a:pPr>
            <a:r>
              <a:rPr lang="en-US" sz="2400" b="1" i="0" u="none" strike="noStrike" dirty="0">
                <a:solidFill>
                  <a:srgbClr val="22313F"/>
                </a:solidFill>
                <a:effectLst/>
                <a:latin typeface="+mj-lt"/>
              </a:rPr>
              <a:t>Multilingual Advance Directive Information </a:t>
            </a:r>
            <a:r>
              <a:rPr lang="en-US" sz="2400" spc="-109" dirty="0">
                <a:latin typeface="+mj-lt"/>
                <a:hlinkClick r:id="rId8"/>
              </a:rPr>
              <a:t>https://kokuamau.org/multilingual-hawaii-advance-directive-information/</a:t>
            </a:r>
            <a:r>
              <a:rPr lang="en-US" sz="2400" spc="-109" dirty="0">
                <a:latin typeface="+mj-lt"/>
              </a:rPr>
              <a:t> </a:t>
            </a:r>
          </a:p>
          <a:p>
            <a:pPr marL="114300" lvl="1"/>
            <a:r>
              <a:rPr lang="en-US" sz="2400" spc="-109" dirty="0">
                <a:latin typeface="+mj-lt"/>
              </a:rPr>
              <a:t>      This a two page document that works as a check list to help you complete an Advance Directive. </a:t>
            </a:r>
          </a:p>
          <a:p>
            <a:pPr marL="114300" lvl="1"/>
            <a:r>
              <a:rPr lang="en-US" sz="2400" spc="-109" dirty="0">
                <a:solidFill>
                  <a:srgbClr val="000000"/>
                </a:solidFill>
                <a:latin typeface="+mj-lt"/>
              </a:rPr>
              <a:t>       Available in : </a:t>
            </a:r>
            <a:r>
              <a:rPr lang="en-US" sz="2400" b="1" spc="-109" dirty="0">
                <a:solidFill>
                  <a:srgbClr val="000000"/>
                </a:solidFill>
                <a:latin typeface="+mj-lt"/>
              </a:rPr>
              <a:t>Chinese, Japanese, Korean, Tagalog, Tongan, Chuukese, Marshallese, Spanish, Ilocano and Vietnamese</a:t>
            </a:r>
          </a:p>
          <a:p>
            <a:pPr marL="114300" lvl="1"/>
            <a:endParaRPr lang="en-US" sz="2400" b="1" spc="-109" dirty="0">
              <a:solidFill>
                <a:srgbClr val="000000"/>
              </a:solidFill>
              <a:latin typeface="+mj-lt"/>
            </a:endParaRPr>
          </a:p>
          <a:p>
            <a:pPr lvl="1" indent="-342900">
              <a:buFont typeface="Arial" panose="020B0604020202020204" pitchFamily="34" charset="0"/>
              <a:buChar char="•"/>
            </a:pPr>
            <a:r>
              <a:rPr lang="en-US" sz="2400" b="0" i="0" u="none" strike="noStrike" dirty="0">
                <a:solidFill>
                  <a:srgbClr val="000000"/>
                </a:solidFill>
                <a:effectLst/>
                <a:latin typeface="+mj-lt"/>
              </a:rPr>
              <a:t>Explore essential information on advance care planning and advance directives provided by the National Institute on Aging (NIA) </a:t>
            </a:r>
            <a:r>
              <a:rPr lang="en-US" sz="2400" b="0" i="0" dirty="0">
                <a:solidFill>
                  <a:srgbClr val="1155CC"/>
                </a:solidFill>
                <a:effectLst/>
                <a:latin typeface="+mj-lt"/>
                <a:hlinkClick r:id="rId9"/>
              </a:rPr>
              <a:t>https://www.nia.nih.gov/health/advance-care-planning/advance-care-planning-advance-directives-health-care</a:t>
            </a:r>
            <a:endParaRPr lang="en-US" sz="2400" b="1" spc="-109" dirty="0">
              <a:solidFill>
                <a:srgbClr val="000000"/>
              </a:solidFill>
              <a:latin typeface="+mj-lt"/>
            </a:endParaRPr>
          </a:p>
          <a:p>
            <a:pPr marL="114300" lvl="1"/>
            <a:endParaRPr lang="en-US" sz="2400" b="1" spc="-109" dirty="0">
              <a:solidFill>
                <a:srgbClr val="000000"/>
              </a:solidFill>
              <a:latin typeface="Calibri" panose="020F0502020204030204" pitchFamily="34" charset="0"/>
            </a:endParaRPr>
          </a:p>
          <a:p>
            <a:pPr marL="114300" lvl="1"/>
            <a:endParaRPr lang="en-US" sz="2400" spc="-109" dirty="0">
              <a:latin typeface="Calibri" panose="020F0502020204030204" pitchFamily="34" charset="0"/>
            </a:endParaRPr>
          </a:p>
          <a:p>
            <a:pPr marL="800100" lvl="1" indent="-342900">
              <a:buFont typeface="Arial" panose="020B0604020202020204" pitchFamily="34" charset="0"/>
              <a:buChar char="•"/>
            </a:pPr>
            <a:endParaRPr lang="en-US" sz="2400" b="1" spc="-109" dirty="0">
              <a:solidFill>
                <a:srgbClr val="000000"/>
              </a:solidFill>
              <a:latin typeface="Calibri" panose="020F0502020204030204" pitchFamily="34" charset="0"/>
            </a:endParaRPr>
          </a:p>
          <a:p>
            <a:pPr marL="800100" lvl="1" indent="-342900">
              <a:buFont typeface="Arial" panose="020B0604020202020204" pitchFamily="34" charset="0"/>
              <a:buChar char="•"/>
            </a:pPr>
            <a:endParaRPr lang="en-US" sz="2400" b="1" spc="-109" dirty="0">
              <a:solidFill>
                <a:srgbClr val="000000"/>
              </a:solidFill>
              <a:latin typeface="Calibri" panose="020F0502020204030204" pitchFamily="34" charset="0"/>
            </a:endParaRPr>
          </a:p>
          <a:p>
            <a:pPr marL="800100" lvl="1" indent="-342900">
              <a:buFont typeface="Arial" panose="020B0604020202020204" pitchFamily="34" charset="0"/>
              <a:buChar char="•"/>
            </a:pPr>
            <a:endParaRPr lang="en-US" sz="2400" b="1" spc="-109" dirty="0">
              <a:solidFill>
                <a:srgbClr val="000000"/>
              </a:solidFill>
              <a:latin typeface="Calibri" panose="020F0502020204030204" pitchFamily="34" charset="0"/>
            </a:endParaRPr>
          </a:p>
          <a:p>
            <a:pPr marL="800100" lvl="1" indent="-342900">
              <a:buFont typeface="Arial" panose="020B0604020202020204" pitchFamily="34" charset="0"/>
              <a:buChar char="•"/>
            </a:pPr>
            <a:endParaRPr lang="en-US" sz="2400" b="1" spc="-109" dirty="0">
              <a:solidFill>
                <a:srgbClr val="000000"/>
              </a:solidFill>
              <a:latin typeface="Calibri" panose="020F0502020204030204" pitchFamily="34" charset="0"/>
            </a:endParaRPr>
          </a:p>
          <a:p>
            <a:pPr marL="800100" lvl="1" indent="-342900">
              <a:buFont typeface="Arial" panose="020B0604020202020204" pitchFamily="34" charset="0"/>
              <a:buChar char="•"/>
            </a:pPr>
            <a:endParaRPr lang="en-US" sz="2400" b="1" spc="-109"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79270" y="800100"/>
            <a:ext cx="16929460" cy="9018968"/>
            <a:chOff x="0" y="0"/>
            <a:chExt cx="4458788" cy="2375366"/>
          </a:xfrm>
        </p:grpSpPr>
        <p:sp>
          <p:nvSpPr>
            <p:cNvPr id="3" name="Freeform 3"/>
            <p:cNvSpPr/>
            <p:nvPr/>
          </p:nvSpPr>
          <p:spPr>
            <a:xfrm>
              <a:off x="0" y="0"/>
              <a:ext cx="4458788" cy="2375366"/>
            </a:xfrm>
            <a:custGeom>
              <a:avLst/>
              <a:gdLst/>
              <a:ahLst/>
              <a:cxnLst/>
              <a:rect l="l" t="t" r="r" b="b"/>
              <a:pathLst>
                <a:path w="4458788" h="2375366">
                  <a:moveTo>
                    <a:pt x="0" y="0"/>
                  </a:moveTo>
                  <a:lnTo>
                    <a:pt x="4458788" y="0"/>
                  </a:lnTo>
                  <a:lnTo>
                    <a:pt x="4458788" y="2375366"/>
                  </a:lnTo>
                  <a:lnTo>
                    <a:pt x="0" y="2375366"/>
                  </a:lnTo>
                  <a:close/>
                </a:path>
              </a:pathLst>
            </a:custGeom>
            <a:solidFill>
              <a:srgbClr val="FFFFFF"/>
            </a:solidFill>
          </p:spPr>
          <p:txBody>
            <a:bodyPr/>
            <a:lstStyle/>
            <a:p>
              <a:endParaRPr lang="en-US"/>
            </a:p>
          </p:txBody>
        </p:sp>
        <p:sp>
          <p:nvSpPr>
            <p:cNvPr id="4" name="TextBox 4"/>
            <p:cNvSpPr txBox="1"/>
            <p:nvPr/>
          </p:nvSpPr>
          <p:spPr>
            <a:xfrm>
              <a:off x="0" y="-76200"/>
              <a:ext cx="4458788" cy="2451566"/>
            </a:xfrm>
            <a:prstGeom prst="rect">
              <a:avLst/>
            </a:prstGeom>
          </p:spPr>
          <p:txBody>
            <a:bodyPr lIns="50800" tIns="50800" rIns="50800" bIns="50800" rtlCol="0" anchor="ctr"/>
            <a:lstStyle/>
            <a:p>
              <a:pPr marL="342900" indent="-342900" algn="ctr">
                <a:lnSpc>
                  <a:spcPts val="2659"/>
                </a:lnSpc>
                <a:buFont typeface="Arial" panose="020B0604020202020204" pitchFamily="34" charset="0"/>
                <a:buChar char="•"/>
              </a:pPr>
              <a:r>
                <a:rPr lang="en-US" sz="1899" dirty="0">
                  <a:solidFill>
                    <a:srgbClr val="FFFFFF"/>
                  </a:solidFill>
                  <a:latin typeface="Calibri" panose="020F0502020204030204" pitchFamily="34" charset="0"/>
                </a:rPr>
                <a:t>Definition of Advanced Care Planning</a:t>
              </a:r>
            </a:p>
          </p:txBody>
        </p:sp>
      </p:grpSp>
      <p:sp>
        <p:nvSpPr>
          <p:cNvPr id="5" name="TextBox 5"/>
          <p:cNvSpPr txBox="1"/>
          <p:nvPr/>
        </p:nvSpPr>
        <p:spPr>
          <a:xfrm>
            <a:off x="-2819400" y="1269370"/>
            <a:ext cx="16868673" cy="799321"/>
          </a:xfrm>
          <a:prstGeom prst="rect">
            <a:avLst/>
          </a:prstGeom>
        </p:spPr>
        <p:txBody>
          <a:bodyPr lIns="0" tIns="0" rIns="0" bIns="0" rtlCol="0" anchor="t">
            <a:spAutoFit/>
          </a:bodyPr>
          <a:lstStyle/>
          <a:p>
            <a:pPr algn="ctr">
              <a:lnSpc>
                <a:spcPts val="6227"/>
              </a:lnSpc>
            </a:pPr>
            <a:r>
              <a:rPr lang="en-US" sz="5277" spc="-348" dirty="0">
                <a:solidFill>
                  <a:srgbClr val="222C60"/>
                </a:solidFill>
                <a:latin typeface="Arial Italics"/>
              </a:rPr>
              <a:t>Additional Resources Continued</a:t>
            </a:r>
          </a:p>
        </p:txBody>
      </p:sp>
      <p:sp>
        <p:nvSpPr>
          <p:cNvPr id="7" name="Freeform 7"/>
          <p:cNvSpPr/>
          <p:nvPr/>
        </p:nvSpPr>
        <p:spPr>
          <a:xfrm>
            <a:off x="-177351" y="7176855"/>
            <a:ext cx="1713243" cy="3734590"/>
          </a:xfrm>
          <a:custGeom>
            <a:avLst/>
            <a:gdLst/>
            <a:ahLst/>
            <a:cxnLst/>
            <a:rect l="l" t="t" r="r" b="b"/>
            <a:pathLst>
              <a:path w="1713243" h="3734590">
                <a:moveTo>
                  <a:pt x="0" y="0"/>
                </a:moveTo>
                <a:lnTo>
                  <a:pt x="1713243" y="0"/>
                </a:lnTo>
                <a:lnTo>
                  <a:pt x="1713243" y="3734589"/>
                </a:lnTo>
                <a:lnTo>
                  <a:pt x="0" y="37345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D8608597-1D23-D433-73B8-740C6D188920}"/>
              </a:ext>
            </a:extLst>
          </p:cNvPr>
          <p:cNvSpPr txBox="1"/>
          <p:nvPr/>
        </p:nvSpPr>
        <p:spPr>
          <a:xfrm>
            <a:off x="1520652" y="2068691"/>
            <a:ext cx="15237439" cy="9879628"/>
          </a:xfrm>
          <a:prstGeom prst="rect">
            <a:avLst/>
          </a:prstGeom>
          <a:noFill/>
        </p:spPr>
        <p:txBody>
          <a:bodyPr wrap="square">
            <a:spAutoFit/>
          </a:bodyPr>
          <a:lstStyle/>
          <a:p>
            <a:pPr marL="285750" indent="-285750">
              <a:buFont typeface="Arial" panose="020B0604020202020204" pitchFamily="34" charset="0"/>
              <a:buChar char="•"/>
            </a:pPr>
            <a:r>
              <a:rPr lang="en-US" sz="2800" spc="-109" dirty="0">
                <a:latin typeface="+mj-lt"/>
                <a:hlinkClick r:id="rId5">
                  <a:extLst>
                    <a:ext uri="{A12FA001-AC4F-418D-AE19-62706E023703}">
                      <ahyp:hlinkClr xmlns:ahyp="http://schemas.microsoft.com/office/drawing/2018/hyperlinkcolor" val="tx"/>
                    </a:ext>
                  </a:extLst>
                </a:hlinkClick>
              </a:rPr>
              <a:t>Advanced Planning Forms for Each State</a:t>
            </a:r>
            <a:r>
              <a:rPr lang="en-US" sz="3200" spc="-109" dirty="0">
                <a:latin typeface="+mj-lt"/>
                <a:hlinkClick r:id="rId5">
                  <a:extLst>
                    <a:ext uri="{A12FA001-AC4F-418D-AE19-62706E023703}">
                      <ahyp:hlinkClr xmlns:ahyp="http://schemas.microsoft.com/office/drawing/2018/hyperlinkcolor" val="tx"/>
                    </a:ext>
                  </a:extLst>
                </a:hlinkClick>
              </a:rPr>
              <a:t>:  </a:t>
            </a:r>
            <a:r>
              <a:rPr lang="en-US" sz="2400" dirty="0">
                <a:hlinkClick r:id="rId6"/>
              </a:rPr>
              <a:t>https://www.aarp.org/caregiving/financial-legal/free-printable-advance-directives/</a:t>
            </a:r>
            <a:endParaRPr lang="en-US" sz="2400" dirty="0"/>
          </a:p>
          <a:p>
            <a:endParaRPr lang="en-US" sz="2400" b="1" spc="-109" dirty="0">
              <a:solidFill>
                <a:srgbClr val="000000"/>
              </a:solidFill>
              <a:latin typeface="+mj-lt"/>
            </a:endParaRPr>
          </a:p>
          <a:p>
            <a:pPr marL="457200" indent="-457200" algn="l">
              <a:buFont typeface="Arial" panose="020B0604020202020204" pitchFamily="34" charset="0"/>
              <a:buChar char="•"/>
            </a:pPr>
            <a:r>
              <a:rPr lang="en-US" sz="2800" u="sng" spc="-109" dirty="0">
                <a:latin typeface="+mj-lt"/>
              </a:rPr>
              <a:t>Asian Americans and Pacific Islanders and Alzheimer’s:  </a:t>
            </a:r>
            <a:r>
              <a:rPr lang="en-US" sz="2800" u="sng" spc="-109" dirty="0">
                <a:latin typeface="+mj-lt"/>
                <a:hlinkClick r:id="rId7"/>
              </a:rPr>
              <a:t>https://www.alz.org/help-support/resources/asian-americans-and-alzheimers</a:t>
            </a:r>
            <a:endParaRPr lang="en-US" sz="2800" u="sng" spc="-109" dirty="0">
              <a:latin typeface="+mj-lt"/>
            </a:endParaRPr>
          </a:p>
          <a:p>
            <a:pPr marL="457200" indent="-457200" algn="l">
              <a:buFont typeface="Arial" panose="020B0604020202020204" pitchFamily="34" charset="0"/>
              <a:buChar char="•"/>
            </a:pPr>
            <a:endParaRPr lang="en-US" sz="2800" u="sng" spc="-109" dirty="0">
              <a:latin typeface="+mj-lt"/>
            </a:endParaRPr>
          </a:p>
          <a:p>
            <a:pPr marL="457200" indent="-457200">
              <a:buFont typeface="Arial" panose="020B0604020202020204" pitchFamily="34" charset="0"/>
              <a:buChar char="•"/>
            </a:pPr>
            <a:r>
              <a:rPr lang="en-US" sz="2800" u="sng" spc="-109" dirty="0">
                <a:latin typeface="+mj-lt"/>
              </a:rPr>
              <a:t>Alzheimer’s Association End-of-Life Planning:  </a:t>
            </a:r>
            <a:r>
              <a:rPr lang="en-US" sz="2800" dirty="0">
                <a:hlinkClick r:id="rId8"/>
              </a:rPr>
              <a:t>https://www.alz.org/help-support/i-have-alz/plan-for-your-future/end_of_life_planning</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u="sng" spc="-109" dirty="0">
                <a:latin typeface="+mj-lt"/>
              </a:rPr>
              <a:t>Alzheimer’s Association Advanced Care Planning:  </a:t>
            </a:r>
            <a:r>
              <a:rPr lang="en-US" sz="2800" dirty="0">
                <a:hlinkClick r:id="rId8"/>
              </a:rPr>
              <a:t>https://www.alz.org/help-support/i-have-alz/plan-for-your-future/end_of_life_planning</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u="sng" spc="-109" dirty="0">
                <a:latin typeface="+mj-lt"/>
              </a:rPr>
              <a:t>End-of-Life Planning Card Game Conversation Starter:  </a:t>
            </a:r>
            <a:r>
              <a:rPr lang="en-US" sz="2800" dirty="0">
                <a:hlinkClick r:id="rId9"/>
              </a:rPr>
              <a:t>https://codaalliance.org/go-wish/#order-go-wish</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u="sng" spc="-109" dirty="0">
                <a:latin typeface="+mj-lt"/>
              </a:rPr>
              <a:t>Chinese American Coalition for Compassionate Care:  </a:t>
            </a:r>
            <a:r>
              <a:rPr lang="en-US" sz="2800" dirty="0">
                <a:hlinkClick r:id="rId10"/>
              </a:rPr>
              <a:t>https://www.caccc-usa.org</a:t>
            </a:r>
            <a:endParaRPr lang="en-US" sz="2800" dirty="0"/>
          </a:p>
          <a:p>
            <a:pPr marL="457200" indent="-457200">
              <a:buFont typeface="Arial" panose="020B0604020202020204" pitchFamily="34" charset="0"/>
              <a:buChar char="•"/>
            </a:pPr>
            <a:endParaRPr lang="en-US" sz="2800" b="1" spc="-109" dirty="0">
              <a:solidFill>
                <a:srgbClr val="000000"/>
              </a:solidFill>
              <a:latin typeface="Calibri" panose="020F0502020204030204" pitchFamily="34" charset="0"/>
            </a:endParaRPr>
          </a:p>
          <a:p>
            <a:pPr marL="457200" indent="-457200">
              <a:buFont typeface="Arial" panose="020B0604020202020204" pitchFamily="34" charset="0"/>
              <a:buChar char="•"/>
            </a:pPr>
            <a:endParaRPr lang="en-US" sz="2400" b="1" spc="-109" dirty="0">
              <a:solidFill>
                <a:srgbClr val="000000"/>
              </a:solidFill>
              <a:latin typeface="Calibri" panose="020F0502020204030204" pitchFamily="34" charset="0"/>
            </a:endParaRPr>
          </a:p>
          <a:p>
            <a:pPr marL="114300" lvl="1"/>
            <a:endParaRPr lang="en-US" sz="2400" spc="-109" dirty="0">
              <a:latin typeface="Calibri" panose="020F0502020204030204" pitchFamily="34" charset="0"/>
            </a:endParaRPr>
          </a:p>
          <a:p>
            <a:pPr marL="800100" lvl="1" indent="-342900">
              <a:buFont typeface="Arial" panose="020B0604020202020204" pitchFamily="34" charset="0"/>
              <a:buChar char="•"/>
            </a:pPr>
            <a:endParaRPr lang="en-US" sz="2400" b="1" spc="-109" dirty="0">
              <a:solidFill>
                <a:srgbClr val="000000"/>
              </a:solidFill>
              <a:latin typeface="Calibri" panose="020F0502020204030204" pitchFamily="34" charset="0"/>
            </a:endParaRPr>
          </a:p>
          <a:p>
            <a:pPr marL="800100" lvl="1" indent="-342900">
              <a:buFont typeface="Arial" panose="020B0604020202020204" pitchFamily="34" charset="0"/>
              <a:buChar char="•"/>
            </a:pPr>
            <a:endParaRPr lang="en-US" sz="2400" b="1" spc="-109" dirty="0">
              <a:solidFill>
                <a:srgbClr val="000000"/>
              </a:solidFill>
              <a:latin typeface="Calibri" panose="020F0502020204030204" pitchFamily="34" charset="0"/>
            </a:endParaRPr>
          </a:p>
          <a:p>
            <a:pPr marL="800100" lvl="1" indent="-342900">
              <a:buFont typeface="Arial" panose="020B0604020202020204" pitchFamily="34" charset="0"/>
              <a:buChar char="•"/>
            </a:pPr>
            <a:endParaRPr lang="en-US" sz="2400" b="1" spc="-109" dirty="0">
              <a:solidFill>
                <a:srgbClr val="000000"/>
              </a:solidFill>
              <a:latin typeface="Calibri" panose="020F0502020204030204" pitchFamily="34" charset="0"/>
            </a:endParaRPr>
          </a:p>
          <a:p>
            <a:pPr marL="800100" lvl="1" indent="-342900">
              <a:buFont typeface="Arial" panose="020B0604020202020204" pitchFamily="34" charset="0"/>
              <a:buChar char="•"/>
            </a:pPr>
            <a:endParaRPr lang="en-US" sz="2400" b="1" spc="-109" dirty="0">
              <a:solidFill>
                <a:srgbClr val="000000"/>
              </a:solidFill>
              <a:latin typeface="Calibri" panose="020F0502020204030204" pitchFamily="34" charset="0"/>
            </a:endParaRPr>
          </a:p>
          <a:p>
            <a:pPr marL="800100" lvl="1" indent="-342900">
              <a:buFont typeface="Arial" panose="020B0604020202020204" pitchFamily="34" charset="0"/>
              <a:buChar char="•"/>
            </a:pPr>
            <a:endParaRPr lang="en-US" sz="2400" b="1" spc="-109"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599141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679270" y="800100"/>
            <a:ext cx="16929460" cy="9018968"/>
            <a:chOff x="0" y="0"/>
            <a:chExt cx="4458788" cy="2375366"/>
          </a:xfrm>
        </p:grpSpPr>
        <p:sp>
          <p:nvSpPr>
            <p:cNvPr id="3" name="Freeform 3"/>
            <p:cNvSpPr/>
            <p:nvPr/>
          </p:nvSpPr>
          <p:spPr>
            <a:xfrm>
              <a:off x="0" y="0"/>
              <a:ext cx="4458788" cy="2375366"/>
            </a:xfrm>
            <a:custGeom>
              <a:avLst/>
              <a:gdLst/>
              <a:ahLst/>
              <a:cxnLst/>
              <a:rect l="l" t="t" r="r" b="b"/>
              <a:pathLst>
                <a:path w="4458788" h="2375366">
                  <a:moveTo>
                    <a:pt x="0" y="0"/>
                  </a:moveTo>
                  <a:lnTo>
                    <a:pt x="4458788" y="0"/>
                  </a:lnTo>
                  <a:lnTo>
                    <a:pt x="4458788" y="2375366"/>
                  </a:lnTo>
                  <a:lnTo>
                    <a:pt x="0" y="2375366"/>
                  </a:lnTo>
                  <a:close/>
                </a:path>
              </a:pathLst>
            </a:custGeom>
            <a:solidFill>
              <a:srgbClr val="FFFFFF"/>
            </a:solidFill>
          </p:spPr>
          <p:txBody>
            <a:bodyPr/>
            <a:lstStyle/>
            <a:p>
              <a:endParaRPr lang="en-US" dirty="0"/>
            </a:p>
          </p:txBody>
        </p:sp>
        <p:sp>
          <p:nvSpPr>
            <p:cNvPr id="4" name="TextBox 4"/>
            <p:cNvSpPr txBox="1"/>
            <p:nvPr/>
          </p:nvSpPr>
          <p:spPr>
            <a:xfrm>
              <a:off x="0" y="-76200"/>
              <a:ext cx="4458788" cy="2451566"/>
            </a:xfrm>
            <a:prstGeom prst="rect">
              <a:avLst/>
            </a:prstGeom>
          </p:spPr>
          <p:txBody>
            <a:bodyPr lIns="50800" tIns="50800" rIns="50800" bIns="50800" rtlCol="0" anchor="ctr"/>
            <a:lstStyle/>
            <a:p>
              <a:pPr marL="342900" indent="-342900" algn="ctr">
                <a:lnSpc>
                  <a:spcPts val="2659"/>
                </a:lnSpc>
                <a:buFont typeface="Arial" panose="020B0604020202020204" pitchFamily="34" charset="0"/>
                <a:buChar char="•"/>
              </a:pPr>
              <a:r>
                <a:rPr lang="en-US" sz="1899" dirty="0">
                  <a:solidFill>
                    <a:srgbClr val="FFFFFF"/>
                  </a:solidFill>
                  <a:latin typeface="Calibri" panose="020F0502020204030204" pitchFamily="34" charset="0"/>
                </a:rPr>
                <a:t>Definition of Advanced Care Planning</a:t>
              </a:r>
            </a:p>
          </p:txBody>
        </p:sp>
      </p:grpSp>
      <p:sp>
        <p:nvSpPr>
          <p:cNvPr id="5" name="TextBox 5"/>
          <p:cNvSpPr txBox="1"/>
          <p:nvPr/>
        </p:nvSpPr>
        <p:spPr>
          <a:xfrm>
            <a:off x="709663" y="1146452"/>
            <a:ext cx="16868673" cy="795089"/>
          </a:xfrm>
          <a:prstGeom prst="rect">
            <a:avLst/>
          </a:prstGeom>
        </p:spPr>
        <p:txBody>
          <a:bodyPr lIns="0" tIns="0" rIns="0" bIns="0" rtlCol="0" anchor="t">
            <a:spAutoFit/>
          </a:bodyPr>
          <a:lstStyle/>
          <a:p>
            <a:pPr algn="ctr">
              <a:lnSpc>
                <a:spcPts val="6227"/>
              </a:lnSpc>
            </a:pPr>
            <a:r>
              <a:rPr lang="en-US" sz="5277" spc="-348" dirty="0">
                <a:solidFill>
                  <a:srgbClr val="222C60"/>
                </a:solidFill>
                <a:latin typeface="Aptos Black" panose="020B0004020202020204" pitchFamily="34" charset="0"/>
              </a:rPr>
              <a:t>References</a:t>
            </a:r>
          </a:p>
        </p:txBody>
      </p:sp>
      <p:sp>
        <p:nvSpPr>
          <p:cNvPr id="6" name="TextBox 6"/>
          <p:cNvSpPr txBox="1"/>
          <p:nvPr/>
        </p:nvSpPr>
        <p:spPr>
          <a:xfrm>
            <a:off x="8132493" y="3999347"/>
            <a:ext cx="1378250" cy="807913"/>
          </a:xfrm>
          <a:prstGeom prst="rect">
            <a:avLst/>
          </a:prstGeom>
        </p:spPr>
        <p:txBody>
          <a:bodyPr lIns="0" tIns="0" rIns="0" bIns="0" rtlCol="0" anchor="t">
            <a:spAutoFit/>
          </a:bodyPr>
          <a:lstStyle/>
          <a:p>
            <a:pPr algn="ctr">
              <a:lnSpc>
                <a:spcPts val="6301"/>
              </a:lnSpc>
            </a:pPr>
            <a:r>
              <a:rPr lang="en-US" sz="5340" dirty="0">
                <a:solidFill>
                  <a:srgbClr val="FFF8E4"/>
                </a:solidFill>
                <a:latin typeface="Calibri" panose="020F0502020204030204" pitchFamily="34" charset="0"/>
              </a:rPr>
              <a:t>02</a:t>
            </a:r>
          </a:p>
        </p:txBody>
      </p:sp>
      <p:sp>
        <p:nvSpPr>
          <p:cNvPr id="10" name="TextBox 9">
            <a:extLst>
              <a:ext uri="{FF2B5EF4-FFF2-40B4-BE49-F238E27FC236}">
                <a16:creationId xmlns:a16="http://schemas.microsoft.com/office/drawing/2014/main" id="{70B5752D-8469-BE8D-2B73-02BDF74AEBCC}"/>
              </a:ext>
            </a:extLst>
          </p:cNvPr>
          <p:cNvSpPr txBox="1"/>
          <p:nvPr/>
        </p:nvSpPr>
        <p:spPr>
          <a:xfrm>
            <a:off x="1173393" y="1591693"/>
            <a:ext cx="16404943" cy="8710077"/>
          </a:xfrm>
          <a:prstGeom prst="rect">
            <a:avLst/>
          </a:prstGeom>
          <a:noFill/>
        </p:spPr>
        <p:txBody>
          <a:bodyPr wrap="square">
            <a:spAutoFit/>
          </a:bodyPr>
          <a:lstStyle/>
          <a:p>
            <a:endParaRPr lang="en-US" sz="2000" dirty="0"/>
          </a:p>
          <a:p>
            <a:pPr marL="457200" indent="-457200">
              <a:buFont typeface="+mj-lt"/>
              <a:buAutoNum type="arabicPeriod"/>
            </a:pPr>
            <a:r>
              <a:rPr lang="en-US" sz="2000" dirty="0">
                <a:effectLst/>
              </a:rPr>
              <a:t>Venkatraman, S. (2023, May 19). </a:t>
            </a:r>
            <a:r>
              <a:rPr lang="en-US" sz="2000" i="1" dirty="0">
                <a:effectLst/>
              </a:rPr>
              <a:t>Asian Americans most likely to think about dying, but least likely to have an advanced care plan, New Study says</a:t>
            </a:r>
            <a:r>
              <a:rPr lang="en-US" sz="2000" dirty="0">
                <a:effectLst/>
              </a:rPr>
              <a:t>. </a:t>
            </a:r>
            <a:r>
              <a:rPr lang="en-US" sz="2000" dirty="0" err="1">
                <a:effectLst/>
              </a:rPr>
              <a:t>NBCNews.com</a:t>
            </a:r>
            <a:r>
              <a:rPr lang="en-US" sz="2000" dirty="0">
                <a:effectLst/>
              </a:rPr>
              <a:t>. https://</a:t>
            </a:r>
            <a:r>
              <a:rPr lang="en-US" sz="2000" dirty="0" err="1">
                <a:effectLst/>
              </a:rPr>
              <a:t>www.nbcnews.com</a:t>
            </a:r>
            <a:r>
              <a:rPr lang="en-US" sz="2000" dirty="0">
                <a:effectLst/>
              </a:rPr>
              <a:t>/news/</a:t>
            </a:r>
            <a:r>
              <a:rPr lang="en-US" sz="2000" dirty="0" err="1">
                <a:effectLst/>
              </a:rPr>
              <a:t>asian-america</a:t>
            </a:r>
            <a:r>
              <a:rPr lang="en-US" sz="2000" dirty="0">
                <a:effectLst/>
              </a:rPr>
              <a:t>/asian-americans-likely-think-dying-least-likely-advanced-care-plan-new-rcna85148 </a:t>
            </a:r>
          </a:p>
          <a:p>
            <a:pPr marL="457200" indent="-457200">
              <a:buFont typeface="+mj-lt"/>
              <a:buAutoNum type="arabicPeriod"/>
            </a:pPr>
            <a:endParaRPr lang="en-US" sz="2000" dirty="0">
              <a:effectLst/>
            </a:endParaRPr>
          </a:p>
          <a:p>
            <a:pPr marL="457200" indent="-457200">
              <a:buFont typeface="+mj-lt"/>
              <a:buAutoNum type="arabicPeriod"/>
            </a:pPr>
            <a:r>
              <a:rPr lang="en-US" sz="2000" dirty="0">
                <a:effectLst/>
              </a:rPr>
              <a:t>Martina, D., </a:t>
            </a:r>
            <a:r>
              <a:rPr lang="en-US" sz="2000" dirty="0" err="1">
                <a:effectLst/>
              </a:rPr>
              <a:t>Geerse</a:t>
            </a:r>
            <a:r>
              <a:rPr lang="en-US" sz="2000" dirty="0">
                <a:effectLst/>
              </a:rPr>
              <a:t>, O. P., Lin, C.-P., </a:t>
            </a:r>
            <a:r>
              <a:rPr lang="en-US" sz="2000" dirty="0" err="1">
                <a:effectLst/>
              </a:rPr>
              <a:t>Kristanti</a:t>
            </a:r>
            <a:r>
              <a:rPr lang="en-US" sz="2000" dirty="0">
                <a:effectLst/>
              </a:rPr>
              <a:t>, M. S., </a:t>
            </a:r>
            <a:r>
              <a:rPr lang="en-US" sz="2000" dirty="0" err="1">
                <a:effectLst/>
              </a:rPr>
              <a:t>Bramer</a:t>
            </a:r>
            <a:r>
              <a:rPr lang="en-US" sz="2000" dirty="0">
                <a:effectLst/>
              </a:rPr>
              <a:t>, W. M., Mori, M., </a:t>
            </a:r>
            <a:r>
              <a:rPr lang="en-US" sz="2000" dirty="0" err="1">
                <a:effectLst/>
              </a:rPr>
              <a:t>Korfage</a:t>
            </a:r>
            <a:r>
              <a:rPr lang="en-US" sz="2000" dirty="0">
                <a:effectLst/>
              </a:rPr>
              <a:t>, I. J., Van Der Heide, A., </a:t>
            </a:r>
            <a:r>
              <a:rPr lang="en-US" sz="2000" dirty="0" err="1">
                <a:effectLst/>
              </a:rPr>
              <a:t>Rietjens</a:t>
            </a:r>
            <a:r>
              <a:rPr lang="en-US" sz="2000" dirty="0">
                <a:effectLst/>
              </a:rPr>
              <a:t>, J. A., &amp; Van Der </a:t>
            </a:r>
            <a:r>
              <a:rPr lang="en-US" sz="2000" dirty="0" err="1">
                <a:effectLst/>
              </a:rPr>
              <a:t>Rijt</a:t>
            </a:r>
            <a:r>
              <a:rPr lang="en-US" sz="2000" dirty="0">
                <a:effectLst/>
              </a:rPr>
              <a:t>, C. C. (2021). Asian patients’ perspectives on advance care planning: A mixed-method systematic review and conceptual framework. </a:t>
            </a:r>
            <a:r>
              <a:rPr lang="en-US" sz="2000" i="1" dirty="0">
                <a:effectLst/>
              </a:rPr>
              <a:t>Palliative Medicine</a:t>
            </a:r>
            <a:r>
              <a:rPr lang="en-US" sz="2000" dirty="0">
                <a:effectLst/>
              </a:rPr>
              <a:t>, </a:t>
            </a:r>
            <a:r>
              <a:rPr lang="en-US" sz="2000" i="1" dirty="0">
                <a:effectLst/>
              </a:rPr>
              <a:t>35</a:t>
            </a:r>
            <a:r>
              <a:rPr lang="en-US" sz="2000" dirty="0">
                <a:effectLst/>
              </a:rPr>
              <a:t>(10), 1776–1792. </a:t>
            </a:r>
            <a:r>
              <a:rPr lang="en-US" sz="2000" dirty="0">
                <a:effectLst/>
                <a:hlinkClick r:id="rId3"/>
              </a:rPr>
              <a:t>https://doi.org/10.1177/02692163211042530</a:t>
            </a:r>
            <a:endParaRPr lang="en-US" sz="2000" dirty="0">
              <a:effectLst/>
            </a:endParaRPr>
          </a:p>
          <a:p>
            <a:pPr marL="457200" indent="-457200">
              <a:buFont typeface="+mj-lt"/>
              <a:buAutoNum type="arabicPeriod"/>
            </a:pPr>
            <a:endParaRPr lang="en-US" sz="2000" dirty="0">
              <a:effectLst/>
            </a:endParaRPr>
          </a:p>
          <a:p>
            <a:pPr marL="457200" indent="-457200">
              <a:buFont typeface="+mj-lt"/>
              <a:buAutoNum type="arabicPeriod"/>
            </a:pPr>
            <a:r>
              <a:rPr lang="en-US" sz="2000" dirty="0">
                <a:effectLst/>
              </a:rPr>
              <a:t>Lee, M. </a:t>
            </a:r>
            <a:r>
              <a:rPr lang="en-US" sz="2000" dirty="0" err="1">
                <a:effectLst/>
              </a:rPr>
              <a:t>ching</a:t>
            </a:r>
            <a:r>
              <a:rPr lang="en-US" sz="2000" dirty="0">
                <a:effectLst/>
              </a:rPr>
              <a:t>, Byon, H. D., Hinderer, K., &amp; Alexander, C. (n.d.). </a:t>
            </a:r>
            <a:r>
              <a:rPr lang="en-US" sz="2000" i="1" dirty="0">
                <a:effectLst/>
              </a:rPr>
              <a:t>Beliefs in advance care planning among Chinese Americans: Similarities and differences between the younger and older generations</a:t>
            </a:r>
            <a:r>
              <a:rPr lang="en-US" sz="2000" dirty="0">
                <a:effectLst/>
              </a:rPr>
              <a:t>. Digital </a:t>
            </a:r>
            <a:r>
              <a:rPr lang="en-US" sz="2000" dirty="0" err="1">
                <a:effectLst/>
              </a:rPr>
              <a:t>Scholarship@UNLV</a:t>
            </a:r>
            <a:r>
              <a:rPr lang="en-US" sz="2000" dirty="0">
                <a:effectLst/>
              </a:rPr>
              <a:t>. https://</a:t>
            </a:r>
            <a:r>
              <a:rPr lang="en-US" sz="2000" dirty="0" err="1">
                <a:effectLst/>
              </a:rPr>
              <a:t>digitalscholarship.unlv.edu</a:t>
            </a:r>
            <a:r>
              <a:rPr lang="en-US" sz="2000" dirty="0">
                <a:effectLst/>
              </a:rPr>
              <a:t>/</a:t>
            </a:r>
            <a:r>
              <a:rPr lang="en-US" sz="2000" dirty="0" err="1">
                <a:effectLst/>
              </a:rPr>
              <a:t>apin</a:t>
            </a:r>
            <a:r>
              <a:rPr lang="en-US" sz="2000" dirty="0">
                <a:effectLst/>
              </a:rPr>
              <a:t>/vol2/iss3/2/ </a:t>
            </a:r>
          </a:p>
          <a:p>
            <a:pPr marL="457200" indent="-457200">
              <a:buFont typeface="+mj-lt"/>
              <a:buAutoNum type="arabicPeriod"/>
            </a:pPr>
            <a:endParaRPr lang="en-US" sz="2000" dirty="0">
              <a:effectLst/>
            </a:endParaRPr>
          </a:p>
          <a:p>
            <a:pPr marL="457200" indent="-457200">
              <a:buFont typeface="+mj-lt"/>
              <a:buAutoNum type="arabicPeriod"/>
            </a:pPr>
            <a:r>
              <a:rPr lang="en-US" sz="2000" dirty="0">
                <a:effectLst/>
              </a:rPr>
              <a:t>Hong, M., Noh, H., &amp; Kim, K. (2022). A Qualitative Exploration of End-of-Life Care Planning With Korean Americans: Awareness, Attitudes, Barriers, and Preferences. </a:t>
            </a:r>
            <a:r>
              <a:rPr lang="en-US" sz="2000" i="1" dirty="0">
                <a:effectLst/>
              </a:rPr>
              <a:t>Journal of Hospice &amp; Palliative Nursing</a:t>
            </a:r>
            <a:r>
              <a:rPr lang="en-US" sz="2000" dirty="0">
                <a:effectLst/>
              </a:rPr>
              <a:t>, </a:t>
            </a:r>
            <a:r>
              <a:rPr lang="en-US" sz="2000" i="1" dirty="0">
                <a:effectLst/>
              </a:rPr>
              <a:t>24</a:t>
            </a:r>
            <a:r>
              <a:rPr lang="en-US" sz="2000" dirty="0">
                <a:effectLst/>
              </a:rPr>
              <a:t>(5), E212–E218. </a:t>
            </a:r>
            <a:r>
              <a:rPr lang="en-US" sz="2000" dirty="0">
                <a:effectLst/>
                <a:hlinkClick r:id="rId4"/>
              </a:rPr>
              <a:t>https://doi.org/10.1097/NJH.0000000000000883</a:t>
            </a:r>
            <a:endParaRPr lang="en-US" sz="2000" dirty="0">
              <a:effectLst/>
            </a:endParaRPr>
          </a:p>
          <a:p>
            <a:pPr marL="457200" indent="-457200">
              <a:buFont typeface="+mj-lt"/>
              <a:buAutoNum type="arabicPeriod"/>
            </a:pPr>
            <a:endParaRPr lang="en-US" sz="2000" dirty="0">
              <a:effectLst/>
            </a:endParaRPr>
          </a:p>
          <a:p>
            <a:pPr marL="457200" indent="-457200">
              <a:buFont typeface="+mj-lt"/>
              <a:buAutoNum type="arabicPeriod"/>
            </a:pPr>
            <a:r>
              <a:rPr lang="en-US" sz="2000" dirty="0" err="1">
                <a:effectLst/>
              </a:rPr>
              <a:t>Kodba‐Čeh</a:t>
            </a:r>
            <a:r>
              <a:rPr lang="en-US" sz="2000" dirty="0">
                <a:effectLst/>
              </a:rPr>
              <a:t>, H., </a:t>
            </a:r>
            <a:r>
              <a:rPr lang="en-US" sz="2000" dirty="0" err="1">
                <a:effectLst/>
              </a:rPr>
              <a:t>Lunder</a:t>
            </a:r>
            <a:r>
              <a:rPr lang="en-US" sz="2000" dirty="0">
                <a:effectLst/>
              </a:rPr>
              <a:t>, U., Bulli, F., Caswell, G., Van </a:t>
            </a:r>
            <a:r>
              <a:rPr lang="en-US" sz="2000" dirty="0" err="1">
                <a:effectLst/>
              </a:rPr>
              <a:t>Delden</a:t>
            </a:r>
            <a:r>
              <a:rPr lang="en-US" sz="2000" dirty="0">
                <a:effectLst/>
              </a:rPr>
              <a:t>, J. J. M., Kars, M. C., </a:t>
            </a:r>
            <a:r>
              <a:rPr lang="en-US" sz="2000" dirty="0" err="1">
                <a:effectLst/>
              </a:rPr>
              <a:t>Korfage</a:t>
            </a:r>
            <a:r>
              <a:rPr lang="en-US" sz="2000" dirty="0">
                <a:effectLst/>
              </a:rPr>
              <a:t>, I. J., </a:t>
            </a:r>
            <a:r>
              <a:rPr lang="en-US" sz="2000" dirty="0" err="1">
                <a:effectLst/>
              </a:rPr>
              <a:t>Miccinesi</a:t>
            </a:r>
            <a:r>
              <a:rPr lang="en-US" sz="2000" dirty="0">
                <a:effectLst/>
              </a:rPr>
              <a:t>, G., </a:t>
            </a:r>
            <a:r>
              <a:rPr lang="en-US" sz="2000" dirty="0" err="1">
                <a:effectLst/>
              </a:rPr>
              <a:t>Rietjens</a:t>
            </a:r>
            <a:r>
              <a:rPr lang="en-US" sz="2000" dirty="0">
                <a:effectLst/>
              </a:rPr>
              <a:t>, J. A. C., Seymour, J., </a:t>
            </a:r>
            <a:r>
              <a:rPr lang="en-US" sz="2000" dirty="0" err="1">
                <a:effectLst/>
              </a:rPr>
              <a:t>Toccafondi</a:t>
            </a:r>
            <a:r>
              <a:rPr lang="en-US" sz="2000" dirty="0">
                <a:effectLst/>
              </a:rPr>
              <a:t>, A., </a:t>
            </a:r>
            <a:r>
              <a:rPr lang="en-US" sz="2000" dirty="0" err="1">
                <a:effectLst/>
              </a:rPr>
              <a:t>Zwakman</a:t>
            </a:r>
            <a:r>
              <a:rPr lang="en-US" sz="2000" dirty="0">
                <a:effectLst/>
              </a:rPr>
              <a:t>, M., Pollock, K., &amp; ACTION Consortium. (2022). How can advance care planning support hope in patients with advanced cancer and their families: A qualitative study as part of the international ACTION trial. </a:t>
            </a:r>
            <a:r>
              <a:rPr lang="en-US" sz="2000" i="1" dirty="0">
                <a:effectLst/>
              </a:rPr>
              <a:t>European Journal of Cancer Care</a:t>
            </a:r>
            <a:r>
              <a:rPr lang="en-US" sz="2000" dirty="0">
                <a:effectLst/>
              </a:rPr>
              <a:t>, </a:t>
            </a:r>
            <a:r>
              <a:rPr lang="en-US" sz="2000" i="1" dirty="0">
                <a:effectLst/>
              </a:rPr>
              <a:t>31</a:t>
            </a:r>
            <a:r>
              <a:rPr lang="en-US" sz="2000" dirty="0">
                <a:effectLst/>
              </a:rPr>
              <a:t>(6). </a:t>
            </a:r>
            <a:r>
              <a:rPr lang="en-US" sz="2000" dirty="0">
                <a:effectLst/>
                <a:hlinkClick r:id="rId5"/>
              </a:rPr>
              <a:t>https://doi.org/10.1111/ecc.13719</a:t>
            </a:r>
            <a:endParaRPr lang="en-US" sz="2000" dirty="0">
              <a:effectLst/>
            </a:endParaRPr>
          </a:p>
          <a:p>
            <a:pPr marL="457200" indent="-457200">
              <a:buFont typeface="+mj-lt"/>
              <a:buAutoNum type="arabicPeriod"/>
            </a:pPr>
            <a:endParaRPr lang="en-US" sz="2000" dirty="0">
              <a:effectLst/>
            </a:endParaRPr>
          </a:p>
          <a:p>
            <a:pPr marL="457200" indent="-457200">
              <a:buFont typeface="+mj-lt"/>
              <a:buAutoNum type="arabicPeriod"/>
            </a:pPr>
            <a:r>
              <a:rPr lang="en-US" sz="2000" dirty="0">
                <a:effectLst/>
              </a:rPr>
              <a:t>Wong-Kim, E., &amp; Burke, N. J. (2013). A Passage to a Good Death: End of Life Care for Asian Americans. In G. J. </a:t>
            </a:r>
            <a:r>
              <a:rPr lang="en-US" sz="2000" dirty="0" err="1">
                <a:effectLst/>
              </a:rPr>
              <a:t>Yoo</a:t>
            </a:r>
            <a:r>
              <a:rPr lang="en-US" sz="2000" dirty="0">
                <a:effectLst/>
              </a:rPr>
              <a:t>, M.-N. Le, &amp; A. Y. Oda (Eds.), </a:t>
            </a:r>
            <a:r>
              <a:rPr lang="en-US" sz="2000" i="1" dirty="0">
                <a:effectLst/>
              </a:rPr>
              <a:t>Handbook of Asian American Health</a:t>
            </a:r>
            <a:r>
              <a:rPr lang="en-US" sz="2000" dirty="0">
                <a:effectLst/>
              </a:rPr>
              <a:t> (pp. 341–350). Springer New York. </a:t>
            </a:r>
            <a:r>
              <a:rPr lang="en-US" sz="2000" dirty="0">
                <a:effectLst/>
                <a:hlinkClick r:id="rId6"/>
              </a:rPr>
              <a:t>https://doi.org/10.1007/978-1-4614-2227-3_25</a:t>
            </a:r>
            <a:endParaRPr lang="en-US" sz="2000" dirty="0">
              <a:effectLst/>
            </a:endParaRPr>
          </a:p>
          <a:p>
            <a:pPr marL="457200" indent="-457200">
              <a:buFont typeface="+mj-lt"/>
              <a:buAutoNum type="arabicPeriod"/>
            </a:pPr>
            <a:endParaRPr lang="en-US" sz="2000" dirty="0">
              <a:effectLst/>
            </a:endParaRPr>
          </a:p>
          <a:p>
            <a:pPr marL="457200" indent="-457200">
              <a:buFont typeface="+mj-lt"/>
              <a:buAutoNum type="arabicPeriod"/>
            </a:pPr>
            <a:r>
              <a:rPr lang="en-US" sz="2000" dirty="0" err="1">
                <a:effectLst/>
              </a:rPr>
              <a:t>Dobec</a:t>
            </a:r>
            <a:r>
              <a:rPr lang="en-US" sz="2000" dirty="0">
                <a:effectLst/>
              </a:rPr>
              <a:t>, S. (2023, June 16). </a:t>
            </a:r>
            <a:r>
              <a:rPr lang="en-US" sz="2000" i="1" dirty="0">
                <a:effectLst/>
              </a:rPr>
              <a:t>Meaningful end-of-life care: Advance Care Planning within the South Asian Community  </a:t>
            </a:r>
            <a:r>
              <a:rPr lang="en-US" sz="2000" dirty="0">
                <a:effectLst/>
              </a:rPr>
              <a:t>. Dying With Dignity Canada. https://</a:t>
            </a:r>
            <a:r>
              <a:rPr lang="en-US" sz="2000" dirty="0" err="1">
                <a:effectLst/>
              </a:rPr>
              <a:t>www.dyingwithdignity.ca</a:t>
            </a:r>
            <a:r>
              <a:rPr lang="en-US" sz="2000" dirty="0">
                <a:effectLst/>
              </a:rPr>
              <a:t>/blog/meaningful-end-of-life-care-advance-care-planning-within-the-south-asian-community/ </a:t>
            </a:r>
          </a:p>
          <a:p>
            <a:pPr marL="457200" indent="-457200">
              <a:buFont typeface="+mj-lt"/>
              <a:buAutoNum type="arabicPeriod"/>
            </a:pPr>
            <a:endParaRPr lang="en-US" sz="2000" dirty="0">
              <a:effectLst/>
            </a:endParaRPr>
          </a:p>
          <a:p>
            <a:pPr marL="457200" indent="-457200">
              <a:buFont typeface="+mj-lt"/>
              <a:buAutoNum type="arabicPeriod"/>
            </a:pPr>
            <a:r>
              <a:rPr lang="en-US" sz="2000" dirty="0">
                <a:effectLst/>
              </a:rPr>
              <a:t>Joshi, A., Kara, S., </a:t>
            </a:r>
            <a:r>
              <a:rPr lang="en-US" sz="2000" dirty="0" err="1">
                <a:effectLst/>
              </a:rPr>
              <a:t>Musal</a:t>
            </a:r>
            <a:r>
              <a:rPr lang="en-US" sz="2000" dirty="0">
                <a:effectLst/>
              </a:rPr>
              <a:t>, L., Wang, O., &amp; </a:t>
            </a:r>
            <a:r>
              <a:rPr lang="en-US" sz="2000" dirty="0" err="1">
                <a:effectLst/>
              </a:rPr>
              <a:t>Ruizs</a:t>
            </a:r>
            <a:r>
              <a:rPr lang="en-US" sz="2000" dirty="0">
                <a:effectLst/>
              </a:rPr>
              <a:t>, E. F. (n.d.). A qualitative study exploring the beliefs and understanding of advance care planning or advance directives within members of </a:t>
            </a:r>
            <a:r>
              <a:rPr lang="en-US" sz="2000" dirty="0"/>
              <a:t>So</a:t>
            </a:r>
            <a:r>
              <a:rPr lang="en-US" sz="2000" dirty="0">
                <a:effectLst/>
              </a:rPr>
              <a:t>uth </a:t>
            </a:r>
            <a:r>
              <a:rPr lang="en-US" sz="2000" dirty="0"/>
              <a:t>A</a:t>
            </a:r>
            <a:r>
              <a:rPr lang="en-US" sz="2000" dirty="0">
                <a:effectLst/>
              </a:rPr>
              <a:t>sian community . </a:t>
            </a:r>
          </a:p>
          <a:p>
            <a:pPr marL="457200" indent="-457200">
              <a:buFont typeface="+mj-lt"/>
              <a:buAutoNum type="arabicPeriod"/>
            </a:pPr>
            <a:endParaRPr lang="en-US" sz="2000" dirty="0">
              <a:effectLst/>
            </a:endParaRPr>
          </a:p>
          <a:p>
            <a:pPr marL="457200" indent="-457200">
              <a:buFont typeface="+mj-lt"/>
              <a:buAutoNum type="arabicPeriod"/>
            </a:pPr>
            <a:endParaRPr lang="en-US" sz="2000" dirty="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679270" y="634016"/>
            <a:ext cx="16929460" cy="9018968"/>
            <a:chOff x="0" y="0"/>
            <a:chExt cx="4458788" cy="2375366"/>
          </a:xfrm>
        </p:grpSpPr>
        <p:sp>
          <p:nvSpPr>
            <p:cNvPr id="3" name="Freeform 3">
              <a:extLst>
                <a:ext uri="{C183D7F6-B498-43B3-948B-1728B52AA6E4}">
                  <adec:decorative xmlns:adec="http://schemas.microsoft.com/office/drawing/2017/decorative" val="1"/>
                </a:ext>
              </a:extLst>
            </p:cNvPr>
            <p:cNvSpPr/>
            <p:nvPr/>
          </p:nvSpPr>
          <p:spPr>
            <a:xfrm>
              <a:off x="0" y="0"/>
              <a:ext cx="4458788" cy="2375366"/>
            </a:xfrm>
            <a:custGeom>
              <a:avLst/>
              <a:gdLst/>
              <a:ahLst/>
              <a:cxnLst/>
              <a:rect l="l" t="t" r="r" b="b"/>
              <a:pathLst>
                <a:path w="4458788" h="2375366">
                  <a:moveTo>
                    <a:pt x="0" y="0"/>
                  </a:moveTo>
                  <a:lnTo>
                    <a:pt x="4458788" y="0"/>
                  </a:lnTo>
                  <a:lnTo>
                    <a:pt x="4458788" y="2375366"/>
                  </a:lnTo>
                  <a:lnTo>
                    <a:pt x="0" y="2375366"/>
                  </a:lnTo>
                  <a:close/>
                </a:path>
              </a:pathLst>
            </a:custGeom>
            <a:solidFill>
              <a:srgbClr val="FFFFFF"/>
            </a:solidFill>
          </p:spPr>
          <p:txBody>
            <a:bodyPr/>
            <a:lstStyle/>
            <a:p>
              <a:endParaRPr lang="en-US"/>
            </a:p>
          </p:txBody>
        </p:sp>
        <p:sp>
          <p:nvSpPr>
            <p:cNvPr id="4" name="TextBox 4"/>
            <p:cNvSpPr txBox="1"/>
            <p:nvPr/>
          </p:nvSpPr>
          <p:spPr>
            <a:xfrm>
              <a:off x="0" y="-76200"/>
              <a:ext cx="4458788" cy="2451566"/>
            </a:xfrm>
            <a:prstGeom prst="rect">
              <a:avLst/>
            </a:prstGeom>
          </p:spPr>
          <p:txBody>
            <a:bodyPr lIns="50800" tIns="50800" rIns="50800" bIns="50800" rtlCol="0" anchor="ctr"/>
            <a:lstStyle/>
            <a:p>
              <a:pPr algn="ctr">
                <a:lnSpc>
                  <a:spcPts val="2659"/>
                </a:lnSpc>
              </a:pPr>
              <a:endParaRPr dirty="0"/>
            </a:p>
          </p:txBody>
        </p:sp>
      </p:grpSp>
      <p:sp>
        <p:nvSpPr>
          <p:cNvPr id="10" name="TextBox 10"/>
          <p:cNvSpPr txBox="1"/>
          <p:nvPr/>
        </p:nvSpPr>
        <p:spPr>
          <a:xfrm>
            <a:off x="6039687" y="3056671"/>
            <a:ext cx="2527972" cy="2919174"/>
          </a:xfrm>
          <a:prstGeom prst="rect">
            <a:avLst/>
          </a:prstGeom>
        </p:spPr>
        <p:txBody>
          <a:bodyPr lIns="50800" tIns="50800" rIns="50800" bIns="50800" rtlCol="0" anchor="ctr"/>
          <a:lstStyle/>
          <a:p>
            <a:pPr algn="ctr">
              <a:lnSpc>
                <a:spcPts val="2659"/>
              </a:lnSpc>
              <a:spcBef>
                <a:spcPct val="0"/>
              </a:spcBef>
            </a:pPr>
            <a:endParaRPr dirty="0"/>
          </a:p>
        </p:txBody>
      </p:sp>
      <p:sp>
        <p:nvSpPr>
          <p:cNvPr id="12" name="TextBox 5">
            <a:extLst>
              <a:ext uri="{FF2B5EF4-FFF2-40B4-BE49-F238E27FC236}">
                <a16:creationId xmlns:a16="http://schemas.microsoft.com/office/drawing/2014/main" id="{88CEA024-65F6-27B9-A542-48D39532E2F0}"/>
              </a:ext>
            </a:extLst>
          </p:cNvPr>
          <p:cNvSpPr txBox="1"/>
          <p:nvPr/>
        </p:nvSpPr>
        <p:spPr>
          <a:xfrm>
            <a:off x="457200" y="1122902"/>
            <a:ext cx="16868673" cy="859210"/>
          </a:xfrm>
          <a:prstGeom prst="rect">
            <a:avLst/>
          </a:prstGeom>
        </p:spPr>
        <p:txBody>
          <a:bodyPr lIns="0" tIns="0" rIns="0" bIns="0" rtlCol="0" anchor="t">
            <a:spAutoFit/>
          </a:bodyPr>
          <a:lstStyle/>
          <a:p>
            <a:pPr algn="ctr">
              <a:lnSpc>
                <a:spcPts val="6699"/>
              </a:lnSpc>
            </a:pPr>
            <a:r>
              <a:rPr lang="en-US" sz="5677" dirty="0">
                <a:solidFill>
                  <a:srgbClr val="222C60"/>
                </a:solidFill>
                <a:latin typeface="Aptos Black" panose="020B0004020202020204" pitchFamily="34" charset="0"/>
              </a:rPr>
              <a:t>What is Advance Care Planning?</a:t>
            </a:r>
          </a:p>
        </p:txBody>
      </p:sp>
      <p:sp>
        <p:nvSpPr>
          <p:cNvPr id="13" name="TextBox 7">
            <a:extLst>
              <a:ext uri="{FF2B5EF4-FFF2-40B4-BE49-F238E27FC236}">
                <a16:creationId xmlns:a16="http://schemas.microsoft.com/office/drawing/2014/main" id="{EA4DC37F-A65B-8F26-0603-C2BC7893FEB2}"/>
              </a:ext>
            </a:extLst>
          </p:cNvPr>
          <p:cNvSpPr txBox="1"/>
          <p:nvPr/>
        </p:nvSpPr>
        <p:spPr>
          <a:xfrm>
            <a:off x="1631770" y="3601529"/>
            <a:ext cx="6083037" cy="4062651"/>
          </a:xfrm>
          <a:prstGeom prst="rect">
            <a:avLst/>
          </a:prstGeom>
        </p:spPr>
        <p:txBody>
          <a:bodyPr wrap="square" lIns="0" tIns="0" rIns="0" bIns="0" rtlCol="0" anchor="t">
            <a:spAutoFit/>
          </a:bodyPr>
          <a:lstStyle/>
          <a:p>
            <a:pPr algn="ctr"/>
            <a:r>
              <a:rPr lang="en-US" sz="4400" kern="0" dirty="0">
                <a:solidFill>
                  <a:srgbClr val="242424"/>
                </a:solidFill>
                <a:effectLst/>
                <a:ea typeface="Times New Roman" panose="02020603050405020304" pitchFamily="18" charset="0"/>
              </a:rPr>
              <a:t>Process of planning ahead to ensure that healthcare and financial arrangements are in place before a health crisis or end of life </a:t>
            </a:r>
            <a:endParaRPr lang="en-US" sz="4400" dirty="0">
              <a:solidFill>
                <a:srgbClr val="000000"/>
              </a:solidFill>
            </a:endParaRPr>
          </a:p>
        </p:txBody>
      </p:sp>
      <p:pic>
        <p:nvPicPr>
          <p:cNvPr id="14" name="Picture 13" descr="A collage of various people&#10;&#10;Description automatically generated">
            <a:extLst>
              <a:ext uri="{FF2B5EF4-FFF2-40B4-BE49-F238E27FC236}">
                <a16:creationId xmlns:a16="http://schemas.microsoft.com/office/drawing/2014/main" id="{6F34EA8D-4E42-D0BD-86B2-2558D2EFB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567" y="2126773"/>
            <a:ext cx="9340417" cy="7012161"/>
          </a:xfrm>
          <a:prstGeom prst="rect">
            <a:avLst/>
          </a:prstGeom>
        </p:spPr>
      </p:pic>
    </p:spTree>
    <p:extLst>
      <p:ext uri="{BB962C8B-B14F-4D97-AF65-F5344CB8AC3E}">
        <p14:creationId xmlns:p14="http://schemas.microsoft.com/office/powerpoint/2010/main" val="261644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59777" y="834072"/>
            <a:ext cx="16929460" cy="9018968"/>
            <a:chOff x="0" y="0"/>
            <a:chExt cx="4458788" cy="2375366"/>
          </a:xfrm>
        </p:grpSpPr>
        <p:sp>
          <p:nvSpPr>
            <p:cNvPr id="3" name="Freeform 3"/>
            <p:cNvSpPr/>
            <p:nvPr/>
          </p:nvSpPr>
          <p:spPr>
            <a:xfrm>
              <a:off x="0" y="0"/>
              <a:ext cx="4458788" cy="2375366"/>
            </a:xfrm>
            <a:custGeom>
              <a:avLst/>
              <a:gdLst/>
              <a:ahLst/>
              <a:cxnLst/>
              <a:rect l="l" t="t" r="r" b="b"/>
              <a:pathLst>
                <a:path w="4458788" h="2375366">
                  <a:moveTo>
                    <a:pt x="0" y="0"/>
                  </a:moveTo>
                  <a:lnTo>
                    <a:pt x="4458788" y="0"/>
                  </a:lnTo>
                  <a:lnTo>
                    <a:pt x="4458788" y="2375366"/>
                  </a:lnTo>
                  <a:lnTo>
                    <a:pt x="0" y="2375366"/>
                  </a:lnTo>
                  <a:close/>
                </a:path>
              </a:pathLst>
            </a:custGeom>
            <a:solidFill>
              <a:srgbClr val="FFFFFF"/>
            </a:solidFill>
          </p:spPr>
          <p:txBody>
            <a:bodyPr/>
            <a:lstStyle/>
            <a:p>
              <a:endParaRPr lang="en-US"/>
            </a:p>
          </p:txBody>
        </p:sp>
        <p:sp>
          <p:nvSpPr>
            <p:cNvPr id="4" name="TextBox 4"/>
            <p:cNvSpPr txBox="1"/>
            <p:nvPr/>
          </p:nvSpPr>
          <p:spPr>
            <a:xfrm>
              <a:off x="0" y="-76200"/>
              <a:ext cx="4458788" cy="2451566"/>
            </a:xfrm>
            <a:prstGeom prst="rect">
              <a:avLst/>
            </a:prstGeom>
          </p:spPr>
          <p:txBody>
            <a:bodyPr lIns="50800" tIns="50800" rIns="50800" bIns="50800" rtlCol="0" anchor="ctr"/>
            <a:lstStyle/>
            <a:p>
              <a:pPr algn="ctr">
                <a:lnSpc>
                  <a:spcPts val="2659"/>
                </a:lnSpc>
              </a:pPr>
              <a:r>
                <a:rPr lang="en-US" sz="1899" dirty="0">
                  <a:solidFill>
                    <a:srgbClr val="FFFFFF"/>
                  </a:solidFill>
                  <a:latin typeface="Calibri" panose="020F0502020204030204" pitchFamily="34" charset="0"/>
                </a:rPr>
                <a:t>Definition of Advanced Care Planning</a:t>
              </a:r>
            </a:p>
          </p:txBody>
        </p:sp>
      </p:grpSp>
      <p:sp>
        <p:nvSpPr>
          <p:cNvPr id="5" name="TextBox 5"/>
          <p:cNvSpPr txBox="1"/>
          <p:nvPr/>
        </p:nvSpPr>
        <p:spPr>
          <a:xfrm>
            <a:off x="659777" y="1176128"/>
            <a:ext cx="16868673" cy="859210"/>
          </a:xfrm>
          <a:prstGeom prst="rect">
            <a:avLst/>
          </a:prstGeom>
        </p:spPr>
        <p:txBody>
          <a:bodyPr lIns="0" tIns="0" rIns="0" bIns="0" rtlCol="0" anchor="t">
            <a:spAutoFit/>
          </a:bodyPr>
          <a:lstStyle/>
          <a:p>
            <a:pPr algn="ctr">
              <a:lnSpc>
                <a:spcPts val="6699"/>
              </a:lnSpc>
            </a:pPr>
            <a:r>
              <a:rPr lang="en-US" sz="5677" dirty="0">
                <a:solidFill>
                  <a:srgbClr val="222C60"/>
                </a:solidFill>
                <a:latin typeface="Aptos Black" panose="020B0004020202020204" pitchFamily="34" charset="0"/>
              </a:rPr>
              <a:t>Myths about Advance Care Planning (ACP)</a:t>
            </a:r>
          </a:p>
        </p:txBody>
      </p:sp>
      <p:sp>
        <p:nvSpPr>
          <p:cNvPr id="8" name="Text Placeholder 7">
            <a:extLst>
              <a:ext uri="{FF2B5EF4-FFF2-40B4-BE49-F238E27FC236}">
                <a16:creationId xmlns:a16="http://schemas.microsoft.com/office/drawing/2014/main" id="{73BB5532-239E-9A75-EA27-61CEDBCDC359}"/>
              </a:ext>
            </a:extLst>
          </p:cNvPr>
          <p:cNvSpPr>
            <a:spLocks noGrp="1"/>
          </p:cNvSpPr>
          <p:nvPr>
            <p:ph type="body" idx="1"/>
          </p:nvPr>
        </p:nvSpPr>
        <p:spPr>
          <a:xfrm>
            <a:off x="2667000" y="2905913"/>
            <a:ext cx="4040188" cy="639762"/>
          </a:xfrm>
        </p:spPr>
        <p:txBody>
          <a:bodyPr>
            <a:normAutofit/>
          </a:bodyPr>
          <a:lstStyle/>
          <a:p>
            <a:r>
              <a:rPr lang="en-US" sz="3200" dirty="0"/>
              <a:t>Myth</a:t>
            </a:r>
          </a:p>
        </p:txBody>
      </p:sp>
      <p:sp>
        <p:nvSpPr>
          <p:cNvPr id="9" name="Content Placeholder 8">
            <a:extLst>
              <a:ext uri="{FF2B5EF4-FFF2-40B4-BE49-F238E27FC236}">
                <a16:creationId xmlns:a16="http://schemas.microsoft.com/office/drawing/2014/main" id="{47961C48-E3E7-3AB6-7683-6659A6EDB97F}"/>
              </a:ext>
            </a:extLst>
          </p:cNvPr>
          <p:cNvSpPr>
            <a:spLocks noGrp="1"/>
          </p:cNvSpPr>
          <p:nvPr>
            <p:ph sz="half" idx="2"/>
          </p:nvPr>
        </p:nvSpPr>
        <p:spPr>
          <a:xfrm>
            <a:off x="2667000" y="3968545"/>
            <a:ext cx="4040188" cy="3951288"/>
          </a:xfrm>
        </p:spPr>
        <p:txBody>
          <a:bodyPr>
            <a:normAutofit lnSpcReduction="10000"/>
          </a:bodyPr>
          <a:lstStyle/>
          <a:p>
            <a:r>
              <a:rPr lang="en-US" dirty="0"/>
              <a:t>ACP is only important for someone diagnosed with a terminal illness</a:t>
            </a:r>
          </a:p>
          <a:p>
            <a:endParaRPr lang="en-US" dirty="0"/>
          </a:p>
          <a:p>
            <a:endParaRPr lang="en-US" dirty="0"/>
          </a:p>
          <a:p>
            <a:r>
              <a:rPr lang="en-US" dirty="0"/>
              <a:t>ACP is an individual’s sole responsibility</a:t>
            </a:r>
          </a:p>
          <a:p>
            <a:endParaRPr lang="en-US" dirty="0"/>
          </a:p>
          <a:p>
            <a:endParaRPr lang="en-US" dirty="0"/>
          </a:p>
          <a:p>
            <a:r>
              <a:rPr lang="en-US" dirty="0"/>
              <a:t>ACP is a one-time effort</a:t>
            </a:r>
          </a:p>
          <a:p>
            <a:endParaRPr lang="en-US" dirty="0"/>
          </a:p>
          <a:p>
            <a:endParaRPr lang="en-US" dirty="0"/>
          </a:p>
          <a:p>
            <a:endParaRPr lang="en-US" dirty="0"/>
          </a:p>
        </p:txBody>
      </p:sp>
      <p:sp>
        <p:nvSpPr>
          <p:cNvPr id="11" name="Text Placeholder 10">
            <a:extLst>
              <a:ext uri="{FF2B5EF4-FFF2-40B4-BE49-F238E27FC236}">
                <a16:creationId xmlns:a16="http://schemas.microsoft.com/office/drawing/2014/main" id="{9A72A6DE-CC77-CCA6-6CD8-C8E73996781E}"/>
              </a:ext>
            </a:extLst>
          </p:cNvPr>
          <p:cNvSpPr>
            <a:spLocks noGrp="1"/>
          </p:cNvSpPr>
          <p:nvPr>
            <p:ph type="body" sz="quarter" idx="3"/>
          </p:nvPr>
        </p:nvSpPr>
        <p:spPr>
          <a:xfrm>
            <a:off x="9829800" y="2905913"/>
            <a:ext cx="4041775" cy="639762"/>
          </a:xfrm>
        </p:spPr>
        <p:txBody>
          <a:bodyPr>
            <a:noAutofit/>
          </a:bodyPr>
          <a:lstStyle/>
          <a:p>
            <a:r>
              <a:rPr lang="en-US" sz="3600" dirty="0"/>
              <a:t>Reality</a:t>
            </a:r>
          </a:p>
        </p:txBody>
      </p:sp>
      <p:sp>
        <p:nvSpPr>
          <p:cNvPr id="13" name="Content Placeholder 12">
            <a:extLst>
              <a:ext uri="{FF2B5EF4-FFF2-40B4-BE49-F238E27FC236}">
                <a16:creationId xmlns:a16="http://schemas.microsoft.com/office/drawing/2014/main" id="{66FD3E07-581D-68B3-4DDC-54C680F18CCB}"/>
              </a:ext>
            </a:extLst>
          </p:cNvPr>
          <p:cNvSpPr>
            <a:spLocks noGrp="1"/>
          </p:cNvSpPr>
          <p:nvPr>
            <p:ph sz="quarter" idx="4"/>
          </p:nvPr>
        </p:nvSpPr>
        <p:spPr>
          <a:xfrm>
            <a:off x="9829800" y="3833384"/>
            <a:ext cx="5946775" cy="5026025"/>
          </a:xfrm>
        </p:spPr>
        <p:txBody>
          <a:bodyPr>
            <a:normAutofit lnSpcReduction="10000"/>
          </a:bodyPr>
          <a:lstStyle/>
          <a:p>
            <a:r>
              <a:rPr lang="en-US" dirty="0">
                <a:solidFill>
                  <a:srgbClr val="333333"/>
                </a:solidFill>
              </a:rPr>
              <a:t>ACP is for everyone. It is particularly important if you are 65 years or older, have one or more chronic health conditions, are experiencing cognitive changes, are approaching the end of your life. </a:t>
            </a:r>
          </a:p>
          <a:p>
            <a:endParaRPr lang="en-US" dirty="0">
              <a:solidFill>
                <a:srgbClr val="333333"/>
              </a:solidFill>
            </a:endParaRPr>
          </a:p>
          <a:p>
            <a:r>
              <a:rPr lang="en-US" sz="2400" b="0" i="0" u="none" strike="noStrike" dirty="0">
                <a:solidFill>
                  <a:srgbClr val="30414B"/>
                </a:solidFill>
                <a:effectLst/>
              </a:rPr>
              <a:t>ACP requires team effort. It involves having conversations with family, friends, legal and financial experts, doctors and other health professionals.</a:t>
            </a:r>
          </a:p>
          <a:p>
            <a:endParaRPr lang="en-US" dirty="0">
              <a:solidFill>
                <a:srgbClr val="30414B"/>
              </a:solidFill>
            </a:endParaRPr>
          </a:p>
          <a:p>
            <a:r>
              <a:rPr lang="en-US" sz="2400" dirty="0">
                <a:solidFill>
                  <a:srgbClr val="333333"/>
                </a:solidFill>
              </a:rPr>
              <a:t>ACP is an ongoing process. It is important to revisit the plan regularly and update it as needed. </a:t>
            </a:r>
            <a:endParaRPr lang="en-US" sz="2400" b="0" i="0" u="none" strike="noStrike" dirty="0">
              <a:solidFill>
                <a:srgbClr val="000000"/>
              </a:solidFill>
              <a:effectLst/>
            </a:endParaRPr>
          </a:p>
          <a:p>
            <a:endParaRPr lang="en-US" sz="2400" dirty="0">
              <a:solidFill>
                <a:srgbClr val="333333"/>
              </a:solidFill>
            </a:endParaRPr>
          </a:p>
          <a:p>
            <a:endParaRPr lang="en-US" dirty="0">
              <a:solidFill>
                <a:srgbClr val="333333"/>
              </a:solidFill>
              <a:latin typeface="Open Sans" panose="020B0606030504020204" pitchFamily="34" charset="0"/>
            </a:endParaRPr>
          </a:p>
          <a:p>
            <a:endParaRPr lang="en-US" dirty="0"/>
          </a:p>
        </p:txBody>
      </p:sp>
      <p:pic>
        <p:nvPicPr>
          <p:cNvPr id="17" name="Picture 16">
            <a:extLst>
              <a:ext uri="{FF2B5EF4-FFF2-40B4-BE49-F238E27FC236}">
                <a16:creationId xmlns:a16="http://schemas.microsoft.com/office/drawing/2014/main" id="{B0AED2EE-052F-0208-CFBC-EEABEF4A334B}"/>
              </a:ext>
            </a:extLst>
          </p:cNvPr>
          <p:cNvPicPr>
            <a:picLocks noChangeAspect="1"/>
          </p:cNvPicPr>
          <p:nvPr/>
        </p:nvPicPr>
        <p:blipFill>
          <a:blip r:embed="rId3"/>
          <a:stretch>
            <a:fillRect/>
          </a:stretch>
        </p:blipFill>
        <p:spPr>
          <a:xfrm>
            <a:off x="7075617" y="2495441"/>
            <a:ext cx="2100467" cy="21004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9270" y="814937"/>
            <a:ext cx="16929460" cy="9018968"/>
            <a:chOff x="0" y="0"/>
            <a:chExt cx="4458788" cy="2375366"/>
          </a:xfrm>
        </p:grpSpPr>
        <p:sp>
          <p:nvSpPr>
            <p:cNvPr id="3" name="Freeform 3"/>
            <p:cNvSpPr/>
            <p:nvPr/>
          </p:nvSpPr>
          <p:spPr>
            <a:xfrm>
              <a:off x="0" y="0"/>
              <a:ext cx="4458788" cy="2375366"/>
            </a:xfrm>
            <a:custGeom>
              <a:avLst/>
              <a:gdLst/>
              <a:ahLst/>
              <a:cxnLst/>
              <a:rect l="l" t="t" r="r" b="b"/>
              <a:pathLst>
                <a:path w="4458788" h="2375366">
                  <a:moveTo>
                    <a:pt x="0" y="0"/>
                  </a:moveTo>
                  <a:lnTo>
                    <a:pt x="4458788" y="0"/>
                  </a:lnTo>
                  <a:lnTo>
                    <a:pt x="4458788" y="2375366"/>
                  </a:lnTo>
                  <a:lnTo>
                    <a:pt x="0" y="2375366"/>
                  </a:lnTo>
                  <a:close/>
                </a:path>
              </a:pathLst>
            </a:custGeom>
            <a:solidFill>
              <a:srgbClr val="FFFFFF"/>
            </a:solidFill>
          </p:spPr>
          <p:txBody>
            <a:bodyPr/>
            <a:lstStyle/>
            <a:p>
              <a:endParaRPr lang="en-US"/>
            </a:p>
          </p:txBody>
        </p:sp>
        <p:sp>
          <p:nvSpPr>
            <p:cNvPr id="4" name="TextBox 4"/>
            <p:cNvSpPr txBox="1"/>
            <p:nvPr/>
          </p:nvSpPr>
          <p:spPr>
            <a:xfrm>
              <a:off x="0" y="-76200"/>
              <a:ext cx="4458788" cy="2451566"/>
            </a:xfrm>
            <a:prstGeom prst="rect">
              <a:avLst/>
            </a:prstGeom>
          </p:spPr>
          <p:txBody>
            <a:bodyPr lIns="50800" tIns="50800" rIns="50800" bIns="50800" rtlCol="0" anchor="ctr"/>
            <a:lstStyle/>
            <a:p>
              <a:pPr algn="ctr">
                <a:lnSpc>
                  <a:spcPts val="2659"/>
                </a:lnSpc>
              </a:pPr>
              <a:r>
                <a:rPr lang="en-US" sz="1899" dirty="0">
                  <a:solidFill>
                    <a:srgbClr val="FFFFFF"/>
                  </a:solidFill>
                  <a:latin typeface="Calibri" panose="020F0502020204030204" pitchFamily="34" charset="0"/>
                </a:rPr>
                <a:t>Definition of Advanced Care Planning</a:t>
              </a:r>
            </a:p>
          </p:txBody>
        </p:sp>
      </p:grpSp>
      <p:sp>
        <p:nvSpPr>
          <p:cNvPr id="5" name="TextBox 5"/>
          <p:cNvSpPr txBox="1"/>
          <p:nvPr/>
        </p:nvSpPr>
        <p:spPr>
          <a:xfrm>
            <a:off x="914400" y="952500"/>
            <a:ext cx="16868673" cy="799321"/>
          </a:xfrm>
          <a:prstGeom prst="rect">
            <a:avLst/>
          </a:prstGeom>
        </p:spPr>
        <p:txBody>
          <a:bodyPr lIns="0" tIns="0" rIns="0" bIns="0" rtlCol="0" anchor="t">
            <a:spAutoFit/>
          </a:bodyPr>
          <a:lstStyle/>
          <a:p>
            <a:pPr algn="ctr">
              <a:lnSpc>
                <a:spcPts val="6227"/>
              </a:lnSpc>
            </a:pPr>
            <a:r>
              <a:rPr lang="en-US" sz="5277" spc="-348" dirty="0">
                <a:solidFill>
                  <a:srgbClr val="222C60"/>
                </a:solidFill>
                <a:latin typeface="Aptos Black" panose="020B0004020202020204" pitchFamily="34" charset="0"/>
              </a:rPr>
              <a:t>Advance Care Planning in AAPI communities</a:t>
            </a:r>
          </a:p>
        </p:txBody>
      </p:sp>
      <p:sp>
        <p:nvSpPr>
          <p:cNvPr id="6" name="TextBox 6"/>
          <p:cNvSpPr txBox="1"/>
          <p:nvPr/>
        </p:nvSpPr>
        <p:spPr>
          <a:xfrm>
            <a:off x="8132493" y="3999347"/>
            <a:ext cx="1378250" cy="807913"/>
          </a:xfrm>
          <a:prstGeom prst="rect">
            <a:avLst/>
          </a:prstGeom>
        </p:spPr>
        <p:txBody>
          <a:bodyPr lIns="0" tIns="0" rIns="0" bIns="0" rtlCol="0" anchor="t">
            <a:spAutoFit/>
          </a:bodyPr>
          <a:lstStyle/>
          <a:p>
            <a:pPr algn="ctr">
              <a:lnSpc>
                <a:spcPts val="6301"/>
              </a:lnSpc>
            </a:pPr>
            <a:r>
              <a:rPr lang="en-US" sz="5340" dirty="0">
                <a:solidFill>
                  <a:srgbClr val="FFF8E4"/>
                </a:solidFill>
                <a:latin typeface="Calibri" panose="020F0502020204030204" pitchFamily="34" charset="0"/>
              </a:rPr>
              <a:t>02</a:t>
            </a:r>
          </a:p>
        </p:txBody>
      </p:sp>
      <p:graphicFrame>
        <p:nvGraphicFramePr>
          <p:cNvPr id="10" name="Chart 9">
            <a:extLst>
              <a:ext uri="{FF2B5EF4-FFF2-40B4-BE49-F238E27FC236}">
                <a16:creationId xmlns:a16="http://schemas.microsoft.com/office/drawing/2014/main" id="{519B5CC2-AF51-EC21-7B4D-008462F31648}"/>
              </a:ext>
            </a:extLst>
          </p:cNvPr>
          <p:cNvGraphicFramePr/>
          <p:nvPr>
            <p:extLst>
              <p:ext uri="{D42A27DB-BD31-4B8C-83A1-F6EECF244321}">
                <p14:modId xmlns:p14="http://schemas.microsoft.com/office/powerpoint/2010/main" val="2632194051"/>
              </p:ext>
            </p:extLst>
          </p:nvPr>
        </p:nvGraphicFramePr>
        <p:xfrm>
          <a:off x="3252736" y="1889384"/>
          <a:ext cx="12192000" cy="8128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Rounded Corners 10">
            <a:extLst>
              <a:ext uri="{FF2B5EF4-FFF2-40B4-BE49-F238E27FC236}">
                <a16:creationId xmlns:a16="http://schemas.microsoft.com/office/drawing/2014/main" id="{C5FF52F8-0B1D-A66F-DC33-E68E700B87B7}"/>
              </a:ext>
            </a:extLst>
          </p:cNvPr>
          <p:cNvSpPr/>
          <p:nvPr/>
        </p:nvSpPr>
        <p:spPr>
          <a:xfrm>
            <a:off x="14554200" y="2476500"/>
            <a:ext cx="3228873" cy="2133600"/>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66% of AAPI did not know how to find information </a:t>
            </a:r>
            <a:r>
              <a:rPr lang="en-US" sz="2000" b="0" i="0" dirty="0">
                <a:solidFill>
                  <a:srgbClr val="202124"/>
                </a:solidFill>
                <a:effectLst/>
                <a:latin typeface="Roboto" panose="02000000000000000000" pitchFamily="2" charset="0"/>
              </a:rPr>
              <a:t>¹</a:t>
            </a:r>
            <a:endParaRPr lang="en-US" sz="2000" dirty="0">
              <a:solidFill>
                <a:srgbClr val="002060"/>
              </a:solidFill>
            </a:endParaRPr>
          </a:p>
          <a:p>
            <a:pPr algn="ctr"/>
            <a:endParaRPr lang="en-US" sz="2000" dirty="0">
              <a:solidFill>
                <a:srgbClr val="002060"/>
              </a:solidFill>
            </a:endParaRPr>
          </a:p>
          <a:p>
            <a:pPr algn="ctr"/>
            <a:r>
              <a:rPr lang="en-US" sz="2000" dirty="0">
                <a:solidFill>
                  <a:srgbClr val="002060"/>
                </a:solidFill>
              </a:rPr>
              <a:t>63% said they needed emotional support </a:t>
            </a:r>
            <a:r>
              <a:rPr lang="en-US" sz="2000" b="0" i="0" dirty="0">
                <a:solidFill>
                  <a:srgbClr val="202124"/>
                </a:solidFill>
                <a:effectLst/>
                <a:latin typeface="Roboto" panose="02000000000000000000" pitchFamily="2" charset="0"/>
              </a:rPr>
              <a:t>¹</a:t>
            </a:r>
            <a:endParaRPr lang="en-US" sz="2000" dirty="0">
              <a:solidFill>
                <a:srgbClr val="002060"/>
              </a:solidFill>
            </a:endParaRPr>
          </a:p>
        </p:txBody>
      </p:sp>
    </p:spTree>
    <p:extLst>
      <p:ext uri="{BB962C8B-B14F-4D97-AF65-F5344CB8AC3E}">
        <p14:creationId xmlns:p14="http://schemas.microsoft.com/office/powerpoint/2010/main" val="171259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79270" y="814937"/>
            <a:ext cx="16929460" cy="9018968"/>
            <a:chOff x="0" y="0"/>
            <a:chExt cx="4458788" cy="2375366"/>
          </a:xfrm>
        </p:grpSpPr>
        <p:sp>
          <p:nvSpPr>
            <p:cNvPr id="3" name="Freeform 3"/>
            <p:cNvSpPr/>
            <p:nvPr/>
          </p:nvSpPr>
          <p:spPr>
            <a:xfrm>
              <a:off x="0" y="0"/>
              <a:ext cx="4458788" cy="2375366"/>
            </a:xfrm>
            <a:custGeom>
              <a:avLst/>
              <a:gdLst/>
              <a:ahLst/>
              <a:cxnLst/>
              <a:rect l="l" t="t" r="r" b="b"/>
              <a:pathLst>
                <a:path w="4458788" h="2375366">
                  <a:moveTo>
                    <a:pt x="0" y="0"/>
                  </a:moveTo>
                  <a:lnTo>
                    <a:pt x="4458788" y="0"/>
                  </a:lnTo>
                  <a:lnTo>
                    <a:pt x="4458788" y="2375366"/>
                  </a:lnTo>
                  <a:lnTo>
                    <a:pt x="0" y="2375366"/>
                  </a:lnTo>
                  <a:close/>
                </a:path>
              </a:pathLst>
            </a:custGeom>
            <a:solidFill>
              <a:srgbClr val="FFFFFF"/>
            </a:solidFill>
          </p:spPr>
          <p:txBody>
            <a:bodyPr/>
            <a:lstStyle/>
            <a:p>
              <a:endParaRPr lang="en-US"/>
            </a:p>
          </p:txBody>
        </p:sp>
        <p:sp>
          <p:nvSpPr>
            <p:cNvPr id="4" name="TextBox 4"/>
            <p:cNvSpPr txBox="1"/>
            <p:nvPr/>
          </p:nvSpPr>
          <p:spPr>
            <a:xfrm>
              <a:off x="0" y="-76200"/>
              <a:ext cx="4458788" cy="2451566"/>
            </a:xfrm>
            <a:prstGeom prst="rect">
              <a:avLst/>
            </a:prstGeom>
          </p:spPr>
          <p:txBody>
            <a:bodyPr lIns="50800" tIns="50800" rIns="50800" bIns="50800" rtlCol="0" anchor="ctr"/>
            <a:lstStyle/>
            <a:p>
              <a:pPr algn="ctr">
                <a:lnSpc>
                  <a:spcPts val="2659"/>
                </a:lnSpc>
              </a:pPr>
              <a:r>
                <a:rPr lang="en-US" sz="1899" dirty="0">
                  <a:solidFill>
                    <a:srgbClr val="FFFFFF"/>
                  </a:solidFill>
                  <a:latin typeface="Calibri" panose="020F0502020204030204" pitchFamily="34" charset="0"/>
                </a:rPr>
                <a:t>Definition of Advanced Care Planning</a:t>
              </a:r>
            </a:p>
          </p:txBody>
        </p:sp>
      </p:grpSp>
      <p:sp>
        <p:nvSpPr>
          <p:cNvPr id="5" name="TextBox 5"/>
          <p:cNvSpPr txBox="1"/>
          <p:nvPr/>
        </p:nvSpPr>
        <p:spPr>
          <a:xfrm>
            <a:off x="715615" y="736284"/>
            <a:ext cx="16868673" cy="799321"/>
          </a:xfrm>
          <a:prstGeom prst="rect">
            <a:avLst/>
          </a:prstGeom>
        </p:spPr>
        <p:txBody>
          <a:bodyPr lIns="0" tIns="0" rIns="0" bIns="0" rtlCol="0" anchor="t">
            <a:spAutoFit/>
          </a:bodyPr>
          <a:lstStyle/>
          <a:p>
            <a:pPr algn="ctr">
              <a:lnSpc>
                <a:spcPts val="6227"/>
              </a:lnSpc>
            </a:pPr>
            <a:r>
              <a:rPr lang="en-US" sz="5277" spc="-348" dirty="0">
                <a:solidFill>
                  <a:srgbClr val="222C60"/>
                </a:solidFill>
                <a:latin typeface="Aptos Black" panose="020B0004020202020204" pitchFamily="34" charset="0"/>
              </a:rPr>
              <a:t>Barriers to ACP in AAPI Communities</a:t>
            </a:r>
          </a:p>
        </p:txBody>
      </p:sp>
      <p:sp>
        <p:nvSpPr>
          <p:cNvPr id="6" name="TextBox 6"/>
          <p:cNvSpPr txBox="1"/>
          <p:nvPr/>
        </p:nvSpPr>
        <p:spPr>
          <a:xfrm>
            <a:off x="8132493" y="3999347"/>
            <a:ext cx="1378250" cy="807913"/>
          </a:xfrm>
          <a:prstGeom prst="rect">
            <a:avLst/>
          </a:prstGeom>
        </p:spPr>
        <p:txBody>
          <a:bodyPr lIns="0" tIns="0" rIns="0" bIns="0" rtlCol="0" anchor="t">
            <a:spAutoFit/>
          </a:bodyPr>
          <a:lstStyle/>
          <a:p>
            <a:pPr algn="ctr">
              <a:lnSpc>
                <a:spcPts val="6301"/>
              </a:lnSpc>
            </a:pPr>
            <a:r>
              <a:rPr lang="en-US" sz="5340" dirty="0">
                <a:solidFill>
                  <a:srgbClr val="FFF8E4"/>
                </a:solidFill>
                <a:latin typeface="Calibri" panose="020F0502020204030204" pitchFamily="34" charset="0"/>
              </a:rPr>
              <a:t>02</a:t>
            </a:r>
          </a:p>
        </p:txBody>
      </p:sp>
      <p:sp>
        <p:nvSpPr>
          <p:cNvPr id="7" name="TextBox 7"/>
          <p:cNvSpPr txBox="1"/>
          <p:nvPr/>
        </p:nvSpPr>
        <p:spPr>
          <a:xfrm>
            <a:off x="741015" y="1982683"/>
            <a:ext cx="15871547" cy="7404143"/>
          </a:xfrm>
          <a:prstGeom prst="rect">
            <a:avLst/>
          </a:prstGeom>
        </p:spPr>
        <p:txBody>
          <a:bodyPr wrap="square" lIns="0" tIns="0" rIns="0" bIns="0" rtlCol="0" anchor="t">
            <a:spAutoFit/>
          </a:bodyPr>
          <a:lstStyle/>
          <a:p>
            <a:pPr marL="1398530" lvl="2" indent="-466177" algn="l">
              <a:buFont typeface="Arial"/>
              <a:buChar char="⚬"/>
            </a:pPr>
            <a:r>
              <a:rPr lang="en-US" sz="3200" spc="110" dirty="0">
                <a:solidFill>
                  <a:srgbClr val="000000"/>
                </a:solidFill>
              </a:rPr>
              <a:t>The idea of ‘end of life’ planning may be entirely foreign</a:t>
            </a:r>
          </a:p>
          <a:p>
            <a:pPr marL="1398530" lvl="2" indent="-466177" algn="l">
              <a:buFont typeface="Arial"/>
              <a:buChar char="⚬"/>
            </a:pPr>
            <a:r>
              <a:rPr lang="en-US" sz="3200" spc="110" dirty="0">
                <a:solidFill>
                  <a:srgbClr val="000000"/>
                </a:solidFill>
              </a:rPr>
              <a:t>Cultural beliefs in filial piety and the family's duty to care for elderly members.</a:t>
            </a:r>
          </a:p>
          <a:p>
            <a:pPr marL="1855730" lvl="3" indent="-466177">
              <a:buFont typeface="Arial"/>
              <a:buChar char="⚬"/>
            </a:pPr>
            <a:r>
              <a:rPr lang="en-US" sz="3200" b="0" i="0" u="none" strike="noStrike" baseline="0" dirty="0">
                <a:solidFill>
                  <a:srgbClr val="000000"/>
                </a:solidFill>
              </a:rPr>
              <a:t>Discussing ACP with parents will be considered disrespectful </a:t>
            </a:r>
          </a:p>
          <a:p>
            <a:pPr marL="1855730" lvl="3" indent="-466177">
              <a:buFont typeface="Arial"/>
              <a:buChar char="⚬"/>
            </a:pPr>
            <a:r>
              <a:rPr lang="en-US" sz="3200" b="0" i="0" u="none" strike="noStrike" baseline="0" dirty="0">
                <a:solidFill>
                  <a:srgbClr val="000000"/>
                </a:solidFill>
              </a:rPr>
              <a:t>Discussing ACP with children will upset them </a:t>
            </a:r>
          </a:p>
          <a:p>
            <a:pPr marL="1398530" lvl="2" indent="-466177" algn="l">
              <a:buFont typeface="Arial"/>
              <a:buChar char="⚬"/>
            </a:pPr>
            <a:r>
              <a:rPr lang="en-US" sz="3200" spc="110" dirty="0">
                <a:solidFill>
                  <a:srgbClr val="000000"/>
                </a:solidFill>
              </a:rPr>
              <a:t>Decisions often made collectively, prioritizing the family's opinion over individual autonomy</a:t>
            </a:r>
          </a:p>
          <a:p>
            <a:pPr marL="1398530" lvl="2" indent="-466177" algn="l">
              <a:buFont typeface="Arial"/>
              <a:buChar char="⚬"/>
            </a:pPr>
            <a:r>
              <a:rPr lang="en-US" sz="3200" spc="110" dirty="0">
                <a:solidFill>
                  <a:srgbClr val="000000"/>
                </a:solidFill>
              </a:rPr>
              <a:t>Communication about serious illness is often indirect to maintain harmony and avoid causing emotional pain</a:t>
            </a:r>
          </a:p>
          <a:p>
            <a:pPr marL="1398530" lvl="2" indent="-466177" algn="l">
              <a:buFont typeface="Arial"/>
              <a:buChar char="⚬"/>
            </a:pPr>
            <a:r>
              <a:rPr lang="en-US" sz="3200" spc="110" dirty="0">
                <a:solidFill>
                  <a:srgbClr val="000000"/>
                </a:solidFill>
              </a:rPr>
              <a:t>Great value placed on non-verbal or indirect communication as a way of ‘saving face’ and ‘minimizing the burden” of knowledge - older AAPIs may assume that their children know their end of life preferences.</a:t>
            </a:r>
          </a:p>
          <a:p>
            <a:pPr marL="1398530" lvl="2" indent="-466177" algn="l">
              <a:buFont typeface="Arial"/>
              <a:buChar char="⚬"/>
            </a:pPr>
            <a:r>
              <a:rPr lang="en-US" sz="3200" spc="110" dirty="0">
                <a:solidFill>
                  <a:srgbClr val="000000"/>
                </a:solidFill>
              </a:rPr>
              <a:t>Language barriers and lack of information </a:t>
            </a:r>
          </a:p>
          <a:p>
            <a:pPr marL="1398530" lvl="2" indent="-466177">
              <a:buFont typeface="Arial"/>
              <a:buChar char="⚬"/>
            </a:pPr>
            <a:r>
              <a:rPr lang="en-US" sz="3238" spc="110" dirty="0">
                <a:solidFill>
                  <a:srgbClr val="000000"/>
                </a:solidFill>
                <a:latin typeface="Calibri" panose="020F0502020204030204" pitchFamily="34" charset="0"/>
              </a:rPr>
              <a:t>Economic constraints and mistrust of legal paperwork</a:t>
            </a:r>
          </a:p>
          <a:p>
            <a:pPr marL="1398530" lvl="2" indent="-466177" algn="l">
              <a:buFont typeface="Arial"/>
              <a:buChar char="⚬"/>
            </a:pPr>
            <a:r>
              <a:rPr lang="en-US" sz="3238" spc="110" dirty="0">
                <a:solidFill>
                  <a:srgbClr val="000000"/>
                </a:solidFill>
                <a:latin typeface="Calibri" panose="020F0502020204030204" pitchFamily="34" charset="0"/>
              </a:rPr>
              <a:t>Concerns about non-compliance with plan</a:t>
            </a:r>
          </a:p>
          <a:p>
            <a:pPr marL="1398530" lvl="2" indent="-466177" algn="l">
              <a:buFont typeface="Arial"/>
              <a:buChar char="⚬"/>
            </a:pPr>
            <a:r>
              <a:rPr lang="en-US" sz="3238" dirty="0">
                <a:solidFill>
                  <a:srgbClr val="000000"/>
                </a:solidFill>
                <a:latin typeface="Calibri" panose="020F0502020204030204" pitchFamily="34" charset="0"/>
              </a:rPr>
              <a:t>Lack of culturally sensitive ACP tools that are aligned with religious values and beliefs</a:t>
            </a:r>
            <a:endParaRPr lang="en-US" sz="3238" spc="110" dirty="0">
              <a:solidFill>
                <a:srgbClr val="000000"/>
              </a:solidFill>
              <a:latin typeface="Calibri" panose="020F0502020204030204" pitchFamily="34" charset="0"/>
            </a:endParaRPr>
          </a:p>
        </p:txBody>
      </p:sp>
      <p:sp>
        <p:nvSpPr>
          <p:cNvPr id="9" name="Freeform 8">
            <a:extLst>
              <a:ext uri="{C183D7F6-B498-43B3-948B-1728B52AA6E4}">
                <adec:decorative xmlns:adec="http://schemas.microsoft.com/office/drawing/2017/decorative" val="1"/>
              </a:ext>
            </a:extLst>
          </p:cNvPr>
          <p:cNvSpPr/>
          <p:nvPr/>
        </p:nvSpPr>
        <p:spPr>
          <a:xfrm>
            <a:off x="16306800" y="6286500"/>
            <a:ext cx="1981200" cy="4000500"/>
          </a:xfrm>
          <a:custGeom>
            <a:avLst/>
            <a:gdLst/>
            <a:ahLst/>
            <a:cxnLst/>
            <a:rect l="l" t="t" r="r" b="b"/>
            <a:pathLst>
              <a:path w="2831087" h="4449646">
                <a:moveTo>
                  <a:pt x="0" y="0"/>
                </a:moveTo>
                <a:lnTo>
                  <a:pt x="2831087" y="0"/>
                </a:lnTo>
                <a:lnTo>
                  <a:pt x="2831087" y="4449646"/>
                </a:lnTo>
                <a:lnTo>
                  <a:pt x="0" y="4449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679270" y="634016"/>
            <a:ext cx="16929460" cy="9018968"/>
            <a:chOff x="0" y="0"/>
            <a:chExt cx="4458788" cy="2375366"/>
          </a:xfrm>
        </p:grpSpPr>
        <p:sp>
          <p:nvSpPr>
            <p:cNvPr id="3" name="Freeform 3">
              <a:extLst>
                <a:ext uri="{C183D7F6-B498-43B3-948B-1728B52AA6E4}">
                  <adec:decorative xmlns:adec="http://schemas.microsoft.com/office/drawing/2017/decorative" val="1"/>
                </a:ext>
              </a:extLst>
            </p:cNvPr>
            <p:cNvSpPr/>
            <p:nvPr/>
          </p:nvSpPr>
          <p:spPr>
            <a:xfrm>
              <a:off x="0" y="0"/>
              <a:ext cx="4458788" cy="2375366"/>
            </a:xfrm>
            <a:custGeom>
              <a:avLst/>
              <a:gdLst/>
              <a:ahLst/>
              <a:cxnLst/>
              <a:rect l="l" t="t" r="r" b="b"/>
              <a:pathLst>
                <a:path w="4458788" h="2375366">
                  <a:moveTo>
                    <a:pt x="0" y="0"/>
                  </a:moveTo>
                  <a:lnTo>
                    <a:pt x="4458788" y="0"/>
                  </a:lnTo>
                  <a:lnTo>
                    <a:pt x="4458788" y="2375366"/>
                  </a:lnTo>
                  <a:lnTo>
                    <a:pt x="0" y="2375366"/>
                  </a:lnTo>
                  <a:close/>
                </a:path>
              </a:pathLst>
            </a:custGeom>
            <a:solidFill>
              <a:srgbClr val="FFFFFF"/>
            </a:solidFill>
          </p:spPr>
          <p:txBody>
            <a:bodyPr/>
            <a:lstStyle/>
            <a:p>
              <a:endParaRPr lang="en-US"/>
            </a:p>
          </p:txBody>
        </p:sp>
        <p:sp>
          <p:nvSpPr>
            <p:cNvPr id="4" name="TextBox 4"/>
            <p:cNvSpPr txBox="1"/>
            <p:nvPr/>
          </p:nvSpPr>
          <p:spPr>
            <a:xfrm>
              <a:off x="0" y="-76200"/>
              <a:ext cx="4458788" cy="2451566"/>
            </a:xfrm>
            <a:prstGeom prst="rect">
              <a:avLst/>
            </a:prstGeom>
          </p:spPr>
          <p:txBody>
            <a:bodyPr lIns="50800" tIns="50800" rIns="50800" bIns="50800" rtlCol="0" anchor="ctr"/>
            <a:lstStyle/>
            <a:p>
              <a:pPr algn="ctr">
                <a:lnSpc>
                  <a:spcPts val="2659"/>
                </a:lnSpc>
              </a:pPr>
              <a:endParaRPr dirty="0"/>
            </a:p>
          </p:txBody>
        </p:sp>
      </p:grpSp>
      <p:sp>
        <p:nvSpPr>
          <p:cNvPr id="10" name="TextBox 10"/>
          <p:cNvSpPr txBox="1"/>
          <p:nvPr/>
        </p:nvSpPr>
        <p:spPr>
          <a:xfrm>
            <a:off x="6039687" y="3056671"/>
            <a:ext cx="2527972" cy="2919174"/>
          </a:xfrm>
          <a:prstGeom prst="rect">
            <a:avLst/>
          </a:prstGeom>
        </p:spPr>
        <p:txBody>
          <a:bodyPr lIns="50800" tIns="50800" rIns="50800" bIns="50800" rtlCol="0" anchor="ctr"/>
          <a:lstStyle/>
          <a:p>
            <a:pPr algn="ctr">
              <a:lnSpc>
                <a:spcPts val="2659"/>
              </a:lnSpc>
              <a:spcBef>
                <a:spcPct val="0"/>
              </a:spcBef>
            </a:pPr>
            <a:endParaRPr dirty="0"/>
          </a:p>
        </p:txBody>
      </p:sp>
      <p:sp>
        <p:nvSpPr>
          <p:cNvPr id="20" name="TextBox 20"/>
          <p:cNvSpPr txBox="1"/>
          <p:nvPr/>
        </p:nvSpPr>
        <p:spPr>
          <a:xfrm>
            <a:off x="3906052" y="1333500"/>
            <a:ext cx="10177583" cy="1170577"/>
          </a:xfrm>
          <a:prstGeom prst="rect">
            <a:avLst/>
          </a:prstGeom>
        </p:spPr>
        <p:txBody>
          <a:bodyPr lIns="0" tIns="0" rIns="0" bIns="0" rtlCol="0" anchor="t">
            <a:spAutoFit/>
          </a:bodyPr>
          <a:lstStyle/>
          <a:p>
            <a:pPr algn="ctr">
              <a:lnSpc>
                <a:spcPts val="9059"/>
              </a:lnSpc>
            </a:pPr>
            <a:r>
              <a:rPr lang="en-US" sz="7677" dirty="0">
                <a:solidFill>
                  <a:srgbClr val="222C60"/>
                </a:solidFill>
                <a:latin typeface="Aptos Black" panose="020F0502020204030204" pitchFamily="34" charset="0"/>
              </a:rPr>
              <a:t>Meet our panelist</a:t>
            </a:r>
          </a:p>
        </p:txBody>
      </p:sp>
      <p:sp>
        <p:nvSpPr>
          <p:cNvPr id="25" name="TextBox 24">
            <a:extLst>
              <a:ext uri="{FF2B5EF4-FFF2-40B4-BE49-F238E27FC236}">
                <a16:creationId xmlns:a16="http://schemas.microsoft.com/office/drawing/2014/main" id="{760FE4CB-0672-8E66-3087-53FD5284ECEF}"/>
              </a:ext>
            </a:extLst>
          </p:cNvPr>
          <p:cNvSpPr txBox="1"/>
          <p:nvPr/>
        </p:nvSpPr>
        <p:spPr>
          <a:xfrm>
            <a:off x="9511635" y="5498937"/>
            <a:ext cx="9144000" cy="2400657"/>
          </a:xfrm>
          <a:prstGeom prst="rect">
            <a:avLst/>
          </a:prstGeom>
          <a:noFill/>
        </p:spPr>
        <p:txBody>
          <a:bodyPr wrap="square">
            <a:spAutoFit/>
          </a:bodyPr>
          <a:lstStyle/>
          <a:p>
            <a:r>
              <a:rPr lang="en-US" sz="5400" b="1" dirty="0">
                <a:solidFill>
                  <a:schemeClr val="accent5">
                    <a:lumMod val="75000"/>
                  </a:schemeClr>
                </a:solidFill>
              </a:rPr>
              <a:t>Jim </a:t>
            </a:r>
            <a:r>
              <a:rPr lang="en-US" sz="5400" b="1" dirty="0" err="1">
                <a:solidFill>
                  <a:schemeClr val="accent5">
                    <a:lumMod val="75000"/>
                  </a:schemeClr>
                </a:solidFill>
              </a:rPr>
              <a:t>Berchtold</a:t>
            </a:r>
            <a:r>
              <a:rPr lang="en-US" sz="5400" b="1" dirty="0">
                <a:solidFill>
                  <a:schemeClr val="accent5">
                    <a:lumMod val="75000"/>
                  </a:schemeClr>
                </a:solidFill>
              </a:rPr>
              <a:t> </a:t>
            </a:r>
          </a:p>
          <a:p>
            <a:r>
              <a:rPr lang="en-US" sz="3200" b="1" dirty="0">
                <a:solidFill>
                  <a:schemeClr val="accent5">
                    <a:lumMod val="75000"/>
                  </a:schemeClr>
                </a:solidFill>
              </a:rPr>
              <a:t>Senior Staff Attorney, </a:t>
            </a:r>
          </a:p>
          <a:p>
            <a:r>
              <a:rPr lang="en-US" sz="3200" b="1" dirty="0">
                <a:solidFill>
                  <a:schemeClr val="accent5">
                    <a:lumMod val="75000"/>
                  </a:schemeClr>
                </a:solidFill>
              </a:rPr>
              <a:t>Elder Rights </a:t>
            </a:r>
          </a:p>
          <a:p>
            <a:r>
              <a:rPr lang="en-US" sz="3200" b="1" dirty="0">
                <a:solidFill>
                  <a:schemeClr val="accent5">
                    <a:lumMod val="75000"/>
                  </a:schemeClr>
                </a:solidFill>
              </a:rPr>
              <a:t>Justice in Aging</a:t>
            </a:r>
          </a:p>
        </p:txBody>
      </p:sp>
      <p:pic>
        <p:nvPicPr>
          <p:cNvPr id="9" name="Picture 8" descr="A person in a suit&#10;&#10;Description automatically generated">
            <a:extLst>
              <a:ext uri="{FF2B5EF4-FFF2-40B4-BE49-F238E27FC236}">
                <a16:creationId xmlns:a16="http://schemas.microsoft.com/office/drawing/2014/main" id="{03D58BE9-E625-BA35-C667-E54C9AF84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929621"/>
            <a:ext cx="3893248" cy="5185098"/>
          </a:xfrm>
          <a:prstGeom prst="rect">
            <a:avLst/>
          </a:prstGeom>
        </p:spPr>
      </p:pic>
    </p:spTree>
    <p:extLst>
      <p:ext uri="{BB962C8B-B14F-4D97-AF65-F5344CB8AC3E}">
        <p14:creationId xmlns:p14="http://schemas.microsoft.com/office/powerpoint/2010/main" val="393384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30113" y="687397"/>
            <a:ext cx="16929460" cy="9018968"/>
            <a:chOff x="0" y="0"/>
            <a:chExt cx="4458788" cy="2375366"/>
          </a:xfrm>
        </p:grpSpPr>
        <p:sp>
          <p:nvSpPr>
            <p:cNvPr id="3" name="Freeform 3">
              <a:extLst>
                <a:ext uri="{C183D7F6-B498-43B3-948B-1728B52AA6E4}">
                  <adec:decorative xmlns:adec="http://schemas.microsoft.com/office/drawing/2017/decorative" val="1"/>
                </a:ext>
              </a:extLst>
            </p:cNvPr>
            <p:cNvSpPr/>
            <p:nvPr/>
          </p:nvSpPr>
          <p:spPr>
            <a:xfrm>
              <a:off x="0" y="0"/>
              <a:ext cx="4458788" cy="2375366"/>
            </a:xfrm>
            <a:custGeom>
              <a:avLst/>
              <a:gdLst/>
              <a:ahLst/>
              <a:cxnLst/>
              <a:rect l="l" t="t" r="r" b="b"/>
              <a:pathLst>
                <a:path w="4458788" h="2375366">
                  <a:moveTo>
                    <a:pt x="0" y="0"/>
                  </a:moveTo>
                  <a:lnTo>
                    <a:pt x="4458788" y="0"/>
                  </a:lnTo>
                  <a:lnTo>
                    <a:pt x="4458788" y="2375366"/>
                  </a:lnTo>
                  <a:lnTo>
                    <a:pt x="0" y="2375366"/>
                  </a:lnTo>
                  <a:close/>
                </a:path>
              </a:pathLst>
            </a:custGeom>
            <a:solidFill>
              <a:srgbClr val="FFFFFF"/>
            </a:solidFill>
          </p:spPr>
          <p:txBody>
            <a:bodyPr/>
            <a:lstStyle/>
            <a:p>
              <a:endParaRPr lang="en-US"/>
            </a:p>
          </p:txBody>
        </p:sp>
        <p:sp>
          <p:nvSpPr>
            <p:cNvPr id="4" name="TextBox 4"/>
            <p:cNvSpPr txBox="1"/>
            <p:nvPr/>
          </p:nvSpPr>
          <p:spPr>
            <a:xfrm>
              <a:off x="0" y="-76200"/>
              <a:ext cx="4458788" cy="2451566"/>
            </a:xfrm>
            <a:prstGeom prst="rect">
              <a:avLst/>
            </a:prstGeom>
          </p:spPr>
          <p:txBody>
            <a:bodyPr lIns="50800" tIns="50800" rIns="50800" bIns="50800" rtlCol="0" anchor="ctr"/>
            <a:lstStyle/>
            <a:p>
              <a:pPr algn="ctr">
                <a:lnSpc>
                  <a:spcPts val="2659"/>
                </a:lnSpc>
              </a:pPr>
              <a:endParaRPr dirty="0"/>
            </a:p>
          </p:txBody>
        </p:sp>
      </p:grpSp>
      <p:sp>
        <p:nvSpPr>
          <p:cNvPr id="10" name="TextBox 10"/>
          <p:cNvSpPr txBox="1"/>
          <p:nvPr/>
        </p:nvSpPr>
        <p:spPr>
          <a:xfrm>
            <a:off x="6039687" y="3056671"/>
            <a:ext cx="2527972" cy="2919174"/>
          </a:xfrm>
          <a:prstGeom prst="rect">
            <a:avLst/>
          </a:prstGeom>
        </p:spPr>
        <p:txBody>
          <a:bodyPr lIns="50800" tIns="50800" rIns="50800" bIns="50800" rtlCol="0" anchor="ctr"/>
          <a:lstStyle/>
          <a:p>
            <a:pPr algn="ctr">
              <a:lnSpc>
                <a:spcPts val="2659"/>
              </a:lnSpc>
              <a:spcBef>
                <a:spcPct val="0"/>
              </a:spcBef>
            </a:pPr>
            <a:endParaRPr dirty="0"/>
          </a:p>
        </p:txBody>
      </p:sp>
      <p:sp>
        <p:nvSpPr>
          <p:cNvPr id="20" name="TextBox 20"/>
          <p:cNvSpPr txBox="1"/>
          <p:nvPr/>
        </p:nvSpPr>
        <p:spPr>
          <a:xfrm>
            <a:off x="3906052" y="1333500"/>
            <a:ext cx="10177583" cy="1170577"/>
          </a:xfrm>
          <a:prstGeom prst="rect">
            <a:avLst/>
          </a:prstGeom>
        </p:spPr>
        <p:txBody>
          <a:bodyPr lIns="0" tIns="0" rIns="0" bIns="0" rtlCol="0" anchor="t">
            <a:spAutoFit/>
          </a:bodyPr>
          <a:lstStyle/>
          <a:p>
            <a:pPr algn="ctr">
              <a:lnSpc>
                <a:spcPts val="9059"/>
              </a:lnSpc>
            </a:pPr>
            <a:r>
              <a:rPr lang="en-US" sz="7677" dirty="0">
                <a:solidFill>
                  <a:srgbClr val="222C60"/>
                </a:solidFill>
                <a:latin typeface="Aptos Black" panose="020F0502020204030204" pitchFamily="34" charset="0"/>
              </a:rPr>
              <a:t>Meet our panelist</a:t>
            </a:r>
          </a:p>
        </p:txBody>
      </p:sp>
      <p:sp>
        <p:nvSpPr>
          <p:cNvPr id="25" name="TextBox 24">
            <a:extLst>
              <a:ext uri="{FF2B5EF4-FFF2-40B4-BE49-F238E27FC236}">
                <a16:creationId xmlns:a16="http://schemas.microsoft.com/office/drawing/2014/main" id="{760FE4CB-0672-8E66-3087-53FD5284ECEF}"/>
              </a:ext>
            </a:extLst>
          </p:cNvPr>
          <p:cNvSpPr txBox="1"/>
          <p:nvPr/>
        </p:nvSpPr>
        <p:spPr>
          <a:xfrm>
            <a:off x="3505200" y="6050489"/>
            <a:ext cx="9144000" cy="1969770"/>
          </a:xfrm>
          <a:prstGeom prst="rect">
            <a:avLst/>
          </a:prstGeom>
          <a:noFill/>
        </p:spPr>
        <p:txBody>
          <a:bodyPr wrap="square">
            <a:spAutoFit/>
          </a:bodyPr>
          <a:lstStyle/>
          <a:p>
            <a:r>
              <a:rPr lang="en-US" sz="5400" b="1" dirty="0">
                <a:solidFill>
                  <a:schemeClr val="accent1">
                    <a:lumMod val="75000"/>
                  </a:schemeClr>
                </a:solidFill>
              </a:rPr>
              <a:t>Mary </a:t>
            </a:r>
            <a:r>
              <a:rPr lang="en-US" sz="5400" b="1" dirty="0" err="1">
                <a:solidFill>
                  <a:schemeClr val="accent1">
                    <a:lumMod val="75000"/>
                  </a:schemeClr>
                </a:solidFill>
              </a:rPr>
              <a:t>Fus</a:t>
            </a:r>
            <a:r>
              <a:rPr lang="en-US" sz="5400" b="1" dirty="0">
                <a:solidFill>
                  <a:schemeClr val="accent1">
                    <a:lumMod val="75000"/>
                  </a:schemeClr>
                </a:solidFill>
              </a:rPr>
              <a:t> </a:t>
            </a:r>
          </a:p>
          <a:p>
            <a:r>
              <a:rPr lang="en-US" sz="3600" b="1" dirty="0">
                <a:solidFill>
                  <a:schemeClr val="accent1">
                    <a:lumMod val="75000"/>
                  </a:schemeClr>
                </a:solidFill>
              </a:rPr>
              <a:t>Caregiver </a:t>
            </a:r>
          </a:p>
          <a:p>
            <a:r>
              <a:rPr lang="en-US" sz="3200" b="1" dirty="0">
                <a:solidFill>
                  <a:schemeClr val="accent1">
                    <a:lumMod val="75000"/>
                  </a:schemeClr>
                </a:solidFill>
              </a:rPr>
              <a:t>Alzheimer's Association Volunteer</a:t>
            </a:r>
          </a:p>
        </p:txBody>
      </p:sp>
      <p:pic>
        <p:nvPicPr>
          <p:cNvPr id="9" name="Picture 8" descr="A person smiling for a picture&#10;&#10;Description automatically generated">
            <a:extLst>
              <a:ext uri="{FF2B5EF4-FFF2-40B4-BE49-F238E27FC236}">
                <a16:creationId xmlns:a16="http://schemas.microsoft.com/office/drawing/2014/main" id="{13AC2E07-E55C-8AC5-D405-5867FD0E4DAF}"/>
              </a:ext>
            </a:extLst>
          </p:cNvPr>
          <p:cNvPicPr>
            <a:picLocks noChangeAspect="1"/>
          </p:cNvPicPr>
          <p:nvPr/>
        </p:nvPicPr>
        <p:blipFill rotWithShape="1">
          <a:blip r:embed="rId2">
            <a:extLst>
              <a:ext uri="{28A0092B-C50C-407E-A947-70E740481C1C}">
                <a14:useLocalDpi xmlns:a14="http://schemas.microsoft.com/office/drawing/2010/main" val="0"/>
              </a:ext>
            </a:extLst>
          </a:blip>
          <a:srcRect r="7267" b="8684"/>
          <a:stretch/>
        </p:blipFill>
        <p:spPr>
          <a:xfrm>
            <a:off x="11197461" y="3150180"/>
            <a:ext cx="3931797" cy="5073770"/>
          </a:xfrm>
          <a:prstGeom prst="rect">
            <a:avLst/>
          </a:prstGeom>
        </p:spPr>
      </p:pic>
    </p:spTree>
    <p:extLst>
      <p:ext uri="{BB962C8B-B14F-4D97-AF65-F5344CB8AC3E}">
        <p14:creationId xmlns:p14="http://schemas.microsoft.com/office/powerpoint/2010/main" val="124031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679270" y="634016"/>
            <a:ext cx="16929460" cy="9018968"/>
            <a:chOff x="0" y="0"/>
            <a:chExt cx="4458788" cy="2375366"/>
          </a:xfrm>
        </p:grpSpPr>
        <p:sp>
          <p:nvSpPr>
            <p:cNvPr id="3" name="Freeform 3">
              <a:extLst>
                <a:ext uri="{C183D7F6-B498-43B3-948B-1728B52AA6E4}">
                  <adec:decorative xmlns:adec="http://schemas.microsoft.com/office/drawing/2017/decorative" val="1"/>
                </a:ext>
              </a:extLst>
            </p:cNvPr>
            <p:cNvSpPr/>
            <p:nvPr/>
          </p:nvSpPr>
          <p:spPr>
            <a:xfrm>
              <a:off x="0" y="0"/>
              <a:ext cx="4458788" cy="2375366"/>
            </a:xfrm>
            <a:custGeom>
              <a:avLst/>
              <a:gdLst/>
              <a:ahLst/>
              <a:cxnLst/>
              <a:rect l="l" t="t" r="r" b="b"/>
              <a:pathLst>
                <a:path w="4458788" h="2375366">
                  <a:moveTo>
                    <a:pt x="0" y="0"/>
                  </a:moveTo>
                  <a:lnTo>
                    <a:pt x="4458788" y="0"/>
                  </a:lnTo>
                  <a:lnTo>
                    <a:pt x="4458788" y="2375366"/>
                  </a:lnTo>
                  <a:lnTo>
                    <a:pt x="0" y="2375366"/>
                  </a:lnTo>
                  <a:close/>
                </a:path>
              </a:pathLst>
            </a:custGeom>
            <a:solidFill>
              <a:srgbClr val="FFFFFF"/>
            </a:solidFill>
          </p:spPr>
          <p:txBody>
            <a:bodyPr/>
            <a:lstStyle/>
            <a:p>
              <a:endParaRPr lang="en-US"/>
            </a:p>
          </p:txBody>
        </p:sp>
        <p:sp>
          <p:nvSpPr>
            <p:cNvPr id="4" name="TextBox 4"/>
            <p:cNvSpPr txBox="1"/>
            <p:nvPr/>
          </p:nvSpPr>
          <p:spPr>
            <a:xfrm>
              <a:off x="0" y="-76200"/>
              <a:ext cx="4458788" cy="2451566"/>
            </a:xfrm>
            <a:prstGeom prst="rect">
              <a:avLst/>
            </a:prstGeom>
          </p:spPr>
          <p:txBody>
            <a:bodyPr lIns="50800" tIns="50800" rIns="50800" bIns="50800" rtlCol="0" anchor="ctr"/>
            <a:lstStyle/>
            <a:p>
              <a:pPr algn="ctr">
                <a:lnSpc>
                  <a:spcPts val="2659"/>
                </a:lnSpc>
              </a:pPr>
              <a:endParaRPr dirty="0"/>
            </a:p>
          </p:txBody>
        </p:sp>
      </p:grpSp>
      <p:sp>
        <p:nvSpPr>
          <p:cNvPr id="10" name="TextBox 10"/>
          <p:cNvSpPr txBox="1"/>
          <p:nvPr/>
        </p:nvSpPr>
        <p:spPr>
          <a:xfrm>
            <a:off x="6039687" y="3056671"/>
            <a:ext cx="2527972" cy="2919174"/>
          </a:xfrm>
          <a:prstGeom prst="rect">
            <a:avLst/>
          </a:prstGeom>
        </p:spPr>
        <p:txBody>
          <a:bodyPr lIns="50800" tIns="50800" rIns="50800" bIns="50800" rtlCol="0" anchor="ctr"/>
          <a:lstStyle/>
          <a:p>
            <a:pPr algn="ctr">
              <a:lnSpc>
                <a:spcPts val="2659"/>
              </a:lnSpc>
              <a:spcBef>
                <a:spcPct val="0"/>
              </a:spcBef>
            </a:pPr>
            <a:endParaRPr dirty="0"/>
          </a:p>
        </p:txBody>
      </p:sp>
      <p:sp>
        <p:nvSpPr>
          <p:cNvPr id="20" name="TextBox 20"/>
          <p:cNvSpPr txBox="1"/>
          <p:nvPr/>
        </p:nvSpPr>
        <p:spPr>
          <a:xfrm>
            <a:off x="3367997" y="1282182"/>
            <a:ext cx="11552006" cy="1166986"/>
          </a:xfrm>
          <a:prstGeom prst="rect">
            <a:avLst/>
          </a:prstGeom>
        </p:spPr>
        <p:txBody>
          <a:bodyPr wrap="square" lIns="0" tIns="0" rIns="0" bIns="0" rtlCol="0" anchor="t">
            <a:spAutoFit/>
          </a:bodyPr>
          <a:lstStyle/>
          <a:p>
            <a:pPr algn="ctr">
              <a:lnSpc>
                <a:spcPts val="9059"/>
              </a:lnSpc>
            </a:pPr>
            <a:r>
              <a:rPr lang="en-US" sz="7677" dirty="0">
                <a:solidFill>
                  <a:srgbClr val="222C60"/>
                </a:solidFill>
                <a:latin typeface="Aptos Black" panose="020F0502020204030204" pitchFamily="34" charset="0"/>
              </a:rPr>
              <a:t>Meet our panelist</a:t>
            </a:r>
          </a:p>
        </p:txBody>
      </p:sp>
      <p:sp>
        <p:nvSpPr>
          <p:cNvPr id="25" name="TextBox 24">
            <a:extLst>
              <a:ext uri="{FF2B5EF4-FFF2-40B4-BE49-F238E27FC236}">
                <a16:creationId xmlns:a16="http://schemas.microsoft.com/office/drawing/2014/main" id="{760FE4CB-0672-8E66-3087-53FD5284ECEF}"/>
              </a:ext>
            </a:extLst>
          </p:cNvPr>
          <p:cNvSpPr txBox="1"/>
          <p:nvPr/>
        </p:nvSpPr>
        <p:spPr>
          <a:xfrm>
            <a:off x="10348003" y="5874962"/>
            <a:ext cx="9144000" cy="2585323"/>
          </a:xfrm>
          <a:prstGeom prst="rect">
            <a:avLst/>
          </a:prstGeom>
          <a:noFill/>
        </p:spPr>
        <p:txBody>
          <a:bodyPr wrap="square">
            <a:spAutoFit/>
          </a:bodyPr>
          <a:lstStyle/>
          <a:p>
            <a:r>
              <a:rPr lang="en-US" sz="5400" b="1" dirty="0">
                <a:solidFill>
                  <a:schemeClr val="accent1">
                    <a:lumMod val="75000"/>
                  </a:schemeClr>
                </a:solidFill>
              </a:rPr>
              <a:t>Pooja Patel</a:t>
            </a:r>
          </a:p>
          <a:p>
            <a:r>
              <a:rPr lang="en-US" sz="3600" b="1" dirty="0">
                <a:solidFill>
                  <a:schemeClr val="accent1">
                    <a:lumMod val="75000"/>
                  </a:schemeClr>
                </a:solidFill>
              </a:rPr>
              <a:t>Occupational Therapist</a:t>
            </a:r>
          </a:p>
          <a:p>
            <a:r>
              <a:rPr lang="en-US" sz="3600" b="1" dirty="0">
                <a:solidFill>
                  <a:schemeClr val="accent1">
                    <a:lumMod val="75000"/>
                  </a:schemeClr>
                </a:solidFill>
              </a:rPr>
              <a:t>Founder &amp; Consultant</a:t>
            </a:r>
          </a:p>
          <a:p>
            <a:r>
              <a:rPr lang="en-US" sz="3600" b="1" dirty="0">
                <a:solidFill>
                  <a:schemeClr val="accent1">
                    <a:lumMod val="75000"/>
                  </a:schemeClr>
                </a:solidFill>
              </a:rPr>
              <a:t>Aging Together</a:t>
            </a:r>
          </a:p>
        </p:txBody>
      </p:sp>
      <p:pic>
        <p:nvPicPr>
          <p:cNvPr id="9" name="Picture 8" descr="A person smiling with arms crossed&#10;&#10;Description automatically generated">
            <a:extLst>
              <a:ext uri="{FF2B5EF4-FFF2-40B4-BE49-F238E27FC236}">
                <a16:creationId xmlns:a16="http://schemas.microsoft.com/office/drawing/2014/main" id="{FD1FC606-E150-1263-4E76-F314B5190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942" y="3056671"/>
            <a:ext cx="5060950" cy="5651822"/>
          </a:xfrm>
          <a:prstGeom prst="rect">
            <a:avLst/>
          </a:prstGeom>
        </p:spPr>
      </p:pic>
    </p:spTree>
    <p:extLst>
      <p:ext uri="{BB962C8B-B14F-4D97-AF65-F5344CB8AC3E}">
        <p14:creationId xmlns:p14="http://schemas.microsoft.com/office/powerpoint/2010/main" val="286076877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679270" y="634016"/>
            <a:ext cx="16929460" cy="9018968"/>
            <a:chOff x="0" y="0"/>
            <a:chExt cx="4458788" cy="2375366"/>
          </a:xfrm>
        </p:grpSpPr>
        <p:sp>
          <p:nvSpPr>
            <p:cNvPr id="3" name="Freeform 3">
              <a:extLst>
                <a:ext uri="{C183D7F6-B498-43B3-948B-1728B52AA6E4}">
                  <adec:decorative xmlns:adec="http://schemas.microsoft.com/office/drawing/2017/decorative" val="1"/>
                </a:ext>
              </a:extLst>
            </p:cNvPr>
            <p:cNvSpPr/>
            <p:nvPr/>
          </p:nvSpPr>
          <p:spPr>
            <a:xfrm>
              <a:off x="0" y="0"/>
              <a:ext cx="4458788" cy="2375366"/>
            </a:xfrm>
            <a:custGeom>
              <a:avLst/>
              <a:gdLst/>
              <a:ahLst/>
              <a:cxnLst/>
              <a:rect l="l" t="t" r="r" b="b"/>
              <a:pathLst>
                <a:path w="4458788" h="2375366">
                  <a:moveTo>
                    <a:pt x="0" y="0"/>
                  </a:moveTo>
                  <a:lnTo>
                    <a:pt x="4458788" y="0"/>
                  </a:lnTo>
                  <a:lnTo>
                    <a:pt x="4458788" y="2375366"/>
                  </a:lnTo>
                  <a:lnTo>
                    <a:pt x="0" y="2375366"/>
                  </a:lnTo>
                  <a:close/>
                </a:path>
              </a:pathLst>
            </a:custGeom>
            <a:solidFill>
              <a:srgbClr val="FFFFFF"/>
            </a:solidFill>
          </p:spPr>
          <p:txBody>
            <a:bodyPr/>
            <a:lstStyle/>
            <a:p>
              <a:endParaRPr lang="en-US"/>
            </a:p>
          </p:txBody>
        </p:sp>
        <p:sp>
          <p:nvSpPr>
            <p:cNvPr id="4" name="TextBox 4"/>
            <p:cNvSpPr txBox="1"/>
            <p:nvPr/>
          </p:nvSpPr>
          <p:spPr>
            <a:xfrm>
              <a:off x="0" y="-76200"/>
              <a:ext cx="4458788" cy="2451566"/>
            </a:xfrm>
            <a:prstGeom prst="rect">
              <a:avLst/>
            </a:prstGeom>
          </p:spPr>
          <p:txBody>
            <a:bodyPr lIns="50800" tIns="50800" rIns="50800" bIns="50800" rtlCol="0" anchor="ctr"/>
            <a:lstStyle/>
            <a:p>
              <a:pPr algn="ctr">
                <a:lnSpc>
                  <a:spcPts val="2659"/>
                </a:lnSpc>
              </a:pPr>
              <a:endParaRPr dirty="0"/>
            </a:p>
          </p:txBody>
        </p:sp>
      </p:grpSp>
      <p:sp>
        <p:nvSpPr>
          <p:cNvPr id="10" name="TextBox 10"/>
          <p:cNvSpPr txBox="1"/>
          <p:nvPr/>
        </p:nvSpPr>
        <p:spPr>
          <a:xfrm>
            <a:off x="6039687" y="3056671"/>
            <a:ext cx="2527972" cy="2919174"/>
          </a:xfrm>
          <a:prstGeom prst="rect">
            <a:avLst/>
          </a:prstGeom>
        </p:spPr>
        <p:txBody>
          <a:bodyPr lIns="50800" tIns="50800" rIns="50800" bIns="50800" rtlCol="0" anchor="ctr"/>
          <a:lstStyle/>
          <a:p>
            <a:pPr algn="ctr">
              <a:lnSpc>
                <a:spcPts val="2659"/>
              </a:lnSpc>
              <a:spcBef>
                <a:spcPct val="0"/>
              </a:spcBef>
            </a:pPr>
            <a:endParaRPr dirty="0"/>
          </a:p>
        </p:txBody>
      </p:sp>
      <p:sp>
        <p:nvSpPr>
          <p:cNvPr id="20" name="TextBox 20"/>
          <p:cNvSpPr txBox="1"/>
          <p:nvPr/>
        </p:nvSpPr>
        <p:spPr>
          <a:xfrm>
            <a:off x="2800684" y="1483212"/>
            <a:ext cx="12218333" cy="1166986"/>
          </a:xfrm>
          <a:prstGeom prst="rect">
            <a:avLst/>
          </a:prstGeom>
        </p:spPr>
        <p:txBody>
          <a:bodyPr wrap="square" lIns="0" tIns="0" rIns="0" bIns="0" rtlCol="0" anchor="t">
            <a:spAutoFit/>
          </a:bodyPr>
          <a:lstStyle/>
          <a:p>
            <a:pPr algn="ctr">
              <a:lnSpc>
                <a:spcPts val="9059"/>
              </a:lnSpc>
            </a:pPr>
            <a:r>
              <a:rPr lang="en-US" sz="7677" dirty="0">
                <a:solidFill>
                  <a:srgbClr val="222C60"/>
                </a:solidFill>
                <a:latin typeface="Aptos Black" panose="020F0502020204030204" pitchFamily="34" charset="0"/>
              </a:rPr>
              <a:t>Meet our panelist</a:t>
            </a:r>
          </a:p>
        </p:txBody>
      </p:sp>
      <p:sp>
        <p:nvSpPr>
          <p:cNvPr id="25" name="TextBox 24">
            <a:extLst>
              <a:ext uri="{FF2B5EF4-FFF2-40B4-BE49-F238E27FC236}">
                <a16:creationId xmlns:a16="http://schemas.microsoft.com/office/drawing/2014/main" id="{760FE4CB-0672-8E66-3087-53FD5284ECEF}"/>
              </a:ext>
            </a:extLst>
          </p:cNvPr>
          <p:cNvSpPr txBox="1"/>
          <p:nvPr/>
        </p:nvSpPr>
        <p:spPr>
          <a:xfrm>
            <a:off x="2800684" y="5568098"/>
            <a:ext cx="9144000" cy="2400657"/>
          </a:xfrm>
          <a:prstGeom prst="rect">
            <a:avLst/>
          </a:prstGeom>
          <a:noFill/>
        </p:spPr>
        <p:txBody>
          <a:bodyPr wrap="square">
            <a:spAutoFit/>
          </a:bodyPr>
          <a:lstStyle/>
          <a:p>
            <a:r>
              <a:rPr lang="en-US" sz="5400" b="1" dirty="0">
                <a:solidFill>
                  <a:schemeClr val="accent5">
                    <a:lumMod val="75000"/>
                  </a:schemeClr>
                </a:solidFill>
              </a:rPr>
              <a:t>Edie </a:t>
            </a:r>
            <a:r>
              <a:rPr lang="en-US" sz="5400" b="1" dirty="0" err="1">
                <a:solidFill>
                  <a:schemeClr val="accent5">
                    <a:lumMod val="75000"/>
                  </a:schemeClr>
                </a:solidFill>
              </a:rPr>
              <a:t>Yau</a:t>
            </a:r>
            <a:r>
              <a:rPr lang="en-US" sz="5400" b="1" dirty="0">
                <a:solidFill>
                  <a:schemeClr val="accent5">
                    <a:lumMod val="75000"/>
                  </a:schemeClr>
                </a:solidFill>
              </a:rPr>
              <a:t> </a:t>
            </a:r>
          </a:p>
          <a:p>
            <a:r>
              <a:rPr lang="en-US" sz="3200" b="1" dirty="0">
                <a:solidFill>
                  <a:schemeClr val="accent5">
                    <a:lumMod val="75000"/>
                  </a:schemeClr>
                </a:solidFill>
              </a:rPr>
              <a:t>Senior Director, </a:t>
            </a:r>
          </a:p>
          <a:p>
            <a:r>
              <a:rPr lang="en-US" sz="3200" b="1" dirty="0">
                <a:solidFill>
                  <a:schemeClr val="accent5">
                    <a:lumMod val="75000"/>
                  </a:schemeClr>
                </a:solidFill>
              </a:rPr>
              <a:t>DEI Engagement </a:t>
            </a:r>
          </a:p>
          <a:p>
            <a:r>
              <a:rPr lang="en-US" sz="3200" b="1" dirty="0">
                <a:solidFill>
                  <a:schemeClr val="accent5">
                    <a:lumMod val="75000"/>
                  </a:schemeClr>
                </a:solidFill>
              </a:rPr>
              <a:t>Alzheimer's Association</a:t>
            </a:r>
          </a:p>
        </p:txBody>
      </p:sp>
      <p:pic>
        <p:nvPicPr>
          <p:cNvPr id="12" name="Picture 11" descr="A person smiling in a green shirt&#10;&#10;Description automatically generated">
            <a:extLst>
              <a:ext uri="{FF2B5EF4-FFF2-40B4-BE49-F238E27FC236}">
                <a16:creationId xmlns:a16="http://schemas.microsoft.com/office/drawing/2014/main" id="{72D9A849-3157-DCD5-AA6E-B13AC711C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1753" y="3028098"/>
            <a:ext cx="5080000" cy="5080000"/>
          </a:xfrm>
          <a:prstGeom prst="rect">
            <a:avLst/>
          </a:prstGeom>
        </p:spPr>
      </p:pic>
    </p:spTree>
    <p:extLst>
      <p:ext uri="{BB962C8B-B14F-4D97-AF65-F5344CB8AC3E}">
        <p14:creationId xmlns:p14="http://schemas.microsoft.com/office/powerpoint/2010/main" val="414315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202cd47-7a56-4baa-99e3-e3b71a7c77dd}" enabled="0" method="" siteId="{e202cd47-7a56-4baa-99e3-e3b71a7c77dd}" removed="1"/>
</clbl:labelList>
</file>

<file path=docProps/app.xml><?xml version="1.0" encoding="utf-8"?>
<Properties xmlns="http://schemas.openxmlformats.org/officeDocument/2006/extended-properties" xmlns:vt="http://schemas.openxmlformats.org/officeDocument/2006/docPropsVTypes">
  <TotalTime>2039</TotalTime>
  <Words>1429</Words>
  <Application>Microsoft Macintosh PowerPoint</Application>
  <PresentationFormat>Custom</PresentationFormat>
  <Paragraphs>135</Paragraphs>
  <Slides>13</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Calibri</vt:lpstr>
      <vt:lpstr>Open Sans</vt:lpstr>
      <vt:lpstr>Arial Bold</vt:lpstr>
      <vt:lpstr>Arial</vt:lpstr>
      <vt:lpstr>Aptos Black</vt:lpstr>
      <vt:lpstr>Arial Bold Italics</vt:lpstr>
      <vt:lpstr>Times New Roman</vt:lpstr>
      <vt:lpstr>Roboto</vt:lpstr>
      <vt:lpstr>Arial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c:title>
  <dc:creator>Mirza, Mansha Parven</dc:creator>
  <cp:lastModifiedBy>Maya Bhowmik</cp:lastModifiedBy>
  <cp:revision>13</cp:revision>
  <dcterms:created xsi:type="dcterms:W3CDTF">2006-08-16T00:00:00Z</dcterms:created>
  <dcterms:modified xsi:type="dcterms:W3CDTF">2024-08-06T18:43:48Z</dcterms:modified>
  <dc:identifier>DAGIHFuxygE</dc:identifier>
</cp:coreProperties>
</file>